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8" r:id="rId2"/>
    <p:sldId id="404" r:id="rId3"/>
    <p:sldId id="405" r:id="rId4"/>
    <p:sldId id="406" r:id="rId5"/>
    <p:sldId id="407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403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4254E8-E5D5-49A1-9082-8B062CF945CD}" v="19" dt="2024-09-10T17:03:48.0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ld, Geoffrey" userId="84df3a83-fb20-4e73-a9fb-16fe3fc1bec7" providerId="ADAL" clId="{EA4254E8-E5D5-49A1-9082-8B062CF945CD}"/>
    <pc:docChg chg="undo custSel addSld modSld sldOrd">
      <pc:chgData name="Arnold, Geoffrey" userId="84df3a83-fb20-4e73-a9fb-16fe3fc1bec7" providerId="ADAL" clId="{EA4254E8-E5D5-49A1-9082-8B062CF945CD}" dt="2024-09-10T17:04:05.722" v="273" actId="478"/>
      <pc:docMkLst>
        <pc:docMk/>
      </pc:docMkLst>
      <pc:sldChg chg="addSp modSp new mod ord">
        <pc:chgData name="Arnold, Geoffrey" userId="84df3a83-fb20-4e73-a9fb-16fe3fc1bec7" providerId="ADAL" clId="{EA4254E8-E5D5-49A1-9082-8B062CF945CD}" dt="2024-09-10T13:21:01.157" v="92" actId="1076"/>
        <pc:sldMkLst>
          <pc:docMk/>
          <pc:sldMk cId="1617687189" sldId="404"/>
        </pc:sldMkLst>
        <pc:spChg chg="mod">
          <ac:chgData name="Arnold, Geoffrey" userId="84df3a83-fb20-4e73-a9fb-16fe3fc1bec7" providerId="ADAL" clId="{EA4254E8-E5D5-49A1-9082-8B062CF945CD}" dt="2024-09-10T13:19:00.202" v="52" actId="1076"/>
          <ac:spMkLst>
            <pc:docMk/>
            <pc:sldMk cId="1617687189" sldId="404"/>
            <ac:spMk id="2" creationId="{F875409B-DA21-A872-4C27-4CA3EAE47932}"/>
          </ac:spMkLst>
        </pc:spChg>
        <pc:picChg chg="add mod">
          <ac:chgData name="Arnold, Geoffrey" userId="84df3a83-fb20-4e73-a9fb-16fe3fc1bec7" providerId="ADAL" clId="{EA4254E8-E5D5-49A1-9082-8B062CF945CD}" dt="2024-09-10T13:21:01.157" v="92" actId="1076"/>
          <ac:picMkLst>
            <pc:docMk/>
            <pc:sldMk cId="1617687189" sldId="404"/>
            <ac:picMk id="4" creationId="{6AD8C270-3D87-4F3E-AFA0-8CC8C50BE824}"/>
          </ac:picMkLst>
        </pc:picChg>
      </pc:sldChg>
      <pc:sldChg chg="addSp delSp modSp add mod">
        <pc:chgData name="Arnold, Geoffrey" userId="84df3a83-fb20-4e73-a9fb-16fe3fc1bec7" providerId="ADAL" clId="{EA4254E8-E5D5-49A1-9082-8B062CF945CD}" dt="2024-09-10T13:20:17.115" v="79"/>
        <pc:sldMkLst>
          <pc:docMk/>
          <pc:sldMk cId="687838755" sldId="405"/>
        </pc:sldMkLst>
        <pc:spChg chg="mod">
          <ac:chgData name="Arnold, Geoffrey" userId="84df3a83-fb20-4e73-a9fb-16fe3fc1bec7" providerId="ADAL" clId="{EA4254E8-E5D5-49A1-9082-8B062CF945CD}" dt="2024-09-10T13:19:35.198" v="70" actId="20577"/>
          <ac:spMkLst>
            <pc:docMk/>
            <pc:sldMk cId="687838755" sldId="405"/>
            <ac:spMk id="2" creationId="{F875409B-DA21-A872-4C27-4CA3EAE47932}"/>
          </ac:spMkLst>
        </pc:spChg>
        <pc:picChg chg="del">
          <ac:chgData name="Arnold, Geoffrey" userId="84df3a83-fb20-4e73-a9fb-16fe3fc1bec7" providerId="ADAL" clId="{EA4254E8-E5D5-49A1-9082-8B062CF945CD}" dt="2024-09-10T13:19:26.832" v="56" actId="478"/>
          <ac:picMkLst>
            <pc:docMk/>
            <pc:sldMk cId="687838755" sldId="405"/>
            <ac:picMk id="4" creationId="{6AD8C270-3D87-4F3E-AFA0-8CC8C50BE824}"/>
          </ac:picMkLst>
        </pc:picChg>
        <pc:picChg chg="add mod">
          <ac:chgData name="Arnold, Geoffrey" userId="84df3a83-fb20-4e73-a9fb-16fe3fc1bec7" providerId="ADAL" clId="{EA4254E8-E5D5-49A1-9082-8B062CF945CD}" dt="2024-09-10T13:19:31.886" v="58" actId="27614"/>
          <ac:picMkLst>
            <pc:docMk/>
            <pc:sldMk cId="687838755" sldId="405"/>
            <ac:picMk id="5" creationId="{1E057F49-AACF-1083-53A1-D569C7F658FA}"/>
          </ac:picMkLst>
        </pc:picChg>
        <pc:picChg chg="add del mod">
          <ac:chgData name="Arnold, Geoffrey" userId="84df3a83-fb20-4e73-a9fb-16fe3fc1bec7" providerId="ADAL" clId="{EA4254E8-E5D5-49A1-9082-8B062CF945CD}" dt="2024-09-10T13:20:14.638" v="74" actId="478"/>
          <ac:picMkLst>
            <pc:docMk/>
            <pc:sldMk cId="687838755" sldId="405"/>
            <ac:picMk id="7" creationId="{72971470-4327-4CC8-32E5-B097E4A27ABB}"/>
          </ac:picMkLst>
        </pc:picChg>
        <pc:picChg chg="add mod">
          <ac:chgData name="Arnold, Geoffrey" userId="84df3a83-fb20-4e73-a9fb-16fe3fc1bec7" providerId="ADAL" clId="{EA4254E8-E5D5-49A1-9082-8B062CF945CD}" dt="2024-09-10T13:20:17.115" v="79"/>
          <ac:picMkLst>
            <pc:docMk/>
            <pc:sldMk cId="687838755" sldId="405"/>
            <ac:picMk id="9" creationId="{39A1DE20-6B33-4307-0BAB-5CC87EE7D12F}"/>
          </ac:picMkLst>
        </pc:picChg>
      </pc:sldChg>
      <pc:sldChg chg="addSp delSp modSp add mod">
        <pc:chgData name="Arnold, Geoffrey" userId="84df3a83-fb20-4e73-a9fb-16fe3fc1bec7" providerId="ADAL" clId="{EA4254E8-E5D5-49A1-9082-8B062CF945CD}" dt="2024-09-10T13:21:29.087" v="109" actId="14100"/>
        <pc:sldMkLst>
          <pc:docMk/>
          <pc:sldMk cId="2604596920" sldId="406"/>
        </pc:sldMkLst>
        <pc:spChg chg="mod">
          <ac:chgData name="Arnold, Geoffrey" userId="84df3a83-fb20-4e73-a9fb-16fe3fc1bec7" providerId="ADAL" clId="{EA4254E8-E5D5-49A1-9082-8B062CF945CD}" dt="2024-09-10T13:21:29.087" v="109" actId="14100"/>
          <ac:spMkLst>
            <pc:docMk/>
            <pc:sldMk cId="2604596920" sldId="406"/>
            <ac:spMk id="2" creationId="{F875409B-DA21-A872-4C27-4CA3EAE47932}"/>
          </ac:spMkLst>
        </pc:spChg>
        <pc:picChg chg="add mod">
          <ac:chgData name="Arnold, Geoffrey" userId="84df3a83-fb20-4e73-a9fb-16fe3fc1bec7" providerId="ADAL" clId="{EA4254E8-E5D5-49A1-9082-8B062CF945CD}" dt="2024-09-10T13:21:08.183" v="93" actId="1076"/>
          <ac:picMkLst>
            <pc:docMk/>
            <pc:sldMk cId="2604596920" sldId="406"/>
            <ac:picMk id="4" creationId="{6D032A3C-C4B7-9080-E28B-0407BCDA203B}"/>
          </ac:picMkLst>
        </pc:picChg>
        <pc:picChg chg="del">
          <ac:chgData name="Arnold, Geoffrey" userId="84df3a83-fb20-4e73-a9fb-16fe3fc1bec7" providerId="ADAL" clId="{EA4254E8-E5D5-49A1-9082-8B062CF945CD}" dt="2024-09-10T13:20:20.423" v="81" actId="478"/>
          <ac:picMkLst>
            <pc:docMk/>
            <pc:sldMk cId="2604596920" sldId="406"/>
            <ac:picMk id="5" creationId="{1E057F49-AACF-1083-53A1-D569C7F658FA}"/>
          </ac:picMkLst>
        </pc:picChg>
      </pc:sldChg>
      <pc:sldChg chg="addSp modSp new mod modAnim">
        <pc:chgData name="Arnold, Geoffrey" userId="84df3a83-fb20-4e73-a9fb-16fe3fc1bec7" providerId="ADAL" clId="{EA4254E8-E5D5-49A1-9082-8B062CF945CD}" dt="2024-09-10T13:36:58.746" v="227"/>
        <pc:sldMkLst>
          <pc:docMk/>
          <pc:sldMk cId="393373961" sldId="407"/>
        </pc:sldMkLst>
        <pc:spChg chg="mod">
          <ac:chgData name="Arnold, Geoffrey" userId="84df3a83-fb20-4e73-a9fb-16fe3fc1bec7" providerId="ADAL" clId="{EA4254E8-E5D5-49A1-9082-8B062CF945CD}" dt="2024-09-10T13:29:48.644" v="185" actId="14100"/>
          <ac:spMkLst>
            <pc:docMk/>
            <pc:sldMk cId="393373961" sldId="407"/>
            <ac:spMk id="2" creationId="{F9CB831C-B94C-35BB-AC9A-6CC9E3FB24F0}"/>
          </ac:spMkLst>
        </pc:spChg>
        <pc:spChg chg="add mod">
          <ac:chgData name="Arnold, Geoffrey" userId="84df3a83-fb20-4e73-a9fb-16fe3fc1bec7" providerId="ADAL" clId="{EA4254E8-E5D5-49A1-9082-8B062CF945CD}" dt="2024-09-10T13:34:57.457" v="215" actId="6549"/>
          <ac:spMkLst>
            <pc:docMk/>
            <pc:sldMk cId="393373961" sldId="407"/>
            <ac:spMk id="6" creationId="{9E5BED1D-E68E-F63A-FFE3-CF5DEF4F31F7}"/>
          </ac:spMkLst>
        </pc:spChg>
        <pc:spChg chg="add mod">
          <ac:chgData name="Arnold, Geoffrey" userId="84df3a83-fb20-4e73-a9fb-16fe3fc1bec7" providerId="ADAL" clId="{EA4254E8-E5D5-49A1-9082-8B062CF945CD}" dt="2024-09-10T13:35:31.776" v="224" actId="14100"/>
          <ac:spMkLst>
            <pc:docMk/>
            <pc:sldMk cId="393373961" sldId="407"/>
            <ac:spMk id="7" creationId="{5C3AE95C-1E2E-FEAE-B1CC-135923A84205}"/>
          </ac:spMkLst>
        </pc:spChg>
        <pc:spChg chg="add mod">
          <ac:chgData name="Arnold, Geoffrey" userId="84df3a83-fb20-4e73-a9fb-16fe3fc1bec7" providerId="ADAL" clId="{EA4254E8-E5D5-49A1-9082-8B062CF945CD}" dt="2024-09-10T13:35:29.885" v="223" actId="14100"/>
          <ac:spMkLst>
            <pc:docMk/>
            <pc:sldMk cId="393373961" sldId="407"/>
            <ac:spMk id="8" creationId="{EADE1199-9994-9B4E-3864-C8335581F910}"/>
          </ac:spMkLst>
        </pc:spChg>
        <pc:spChg chg="add mod">
          <ac:chgData name="Arnold, Geoffrey" userId="84df3a83-fb20-4e73-a9fb-16fe3fc1bec7" providerId="ADAL" clId="{EA4254E8-E5D5-49A1-9082-8B062CF945CD}" dt="2024-09-10T13:35:27.312" v="222" actId="14100"/>
          <ac:spMkLst>
            <pc:docMk/>
            <pc:sldMk cId="393373961" sldId="407"/>
            <ac:spMk id="9" creationId="{EB87068A-EFEA-FA5C-6E98-F2733AE56CFF}"/>
          </ac:spMkLst>
        </pc:spChg>
        <pc:picChg chg="add mod">
          <ac:chgData name="Arnold, Geoffrey" userId="84df3a83-fb20-4e73-a9fb-16fe3fc1bec7" providerId="ADAL" clId="{EA4254E8-E5D5-49A1-9082-8B062CF945CD}" dt="2024-09-10T13:34:47.591" v="209" actId="1076"/>
          <ac:picMkLst>
            <pc:docMk/>
            <pc:sldMk cId="393373961" sldId="407"/>
            <ac:picMk id="4" creationId="{22E92F06-69AE-8F59-BE1B-0182AE64949A}"/>
          </ac:picMkLst>
        </pc:picChg>
      </pc:sldChg>
      <pc:sldChg chg="addSp delSp modSp add mod">
        <pc:chgData name="Arnold, Geoffrey" userId="84df3a83-fb20-4e73-a9fb-16fe3fc1bec7" providerId="ADAL" clId="{EA4254E8-E5D5-49A1-9082-8B062CF945CD}" dt="2024-09-10T17:04:05.722" v="273" actId="478"/>
        <pc:sldMkLst>
          <pc:docMk/>
          <pc:sldMk cId="623866854" sldId="408"/>
        </pc:sldMkLst>
        <pc:spChg chg="del">
          <ac:chgData name="Arnold, Geoffrey" userId="84df3a83-fb20-4e73-a9fb-16fe3fc1bec7" providerId="ADAL" clId="{EA4254E8-E5D5-49A1-9082-8B062CF945CD}" dt="2024-09-10T17:04:05.722" v="273" actId="478"/>
          <ac:spMkLst>
            <pc:docMk/>
            <pc:sldMk cId="623866854" sldId="408"/>
            <ac:spMk id="2" creationId="{00000000-0000-0000-0000-000000000000}"/>
          </ac:spMkLst>
        </pc:spChg>
        <pc:spChg chg="del">
          <ac:chgData name="Arnold, Geoffrey" userId="84df3a83-fb20-4e73-a9fb-16fe3fc1bec7" providerId="ADAL" clId="{EA4254E8-E5D5-49A1-9082-8B062CF945CD}" dt="2024-09-10T17:01:38.376" v="249" actId="478"/>
          <ac:spMkLst>
            <pc:docMk/>
            <pc:sldMk cId="623866854" sldId="408"/>
            <ac:spMk id="3" creationId="{00000000-0000-0000-0000-000000000000}"/>
          </ac:spMkLst>
        </pc:spChg>
        <pc:spChg chg="mod">
          <ac:chgData name="Arnold, Geoffrey" userId="84df3a83-fb20-4e73-a9fb-16fe3fc1bec7" providerId="ADAL" clId="{EA4254E8-E5D5-49A1-9082-8B062CF945CD}" dt="2024-09-10T17:04:01.002" v="272" actId="1076"/>
          <ac:spMkLst>
            <pc:docMk/>
            <pc:sldMk cId="623866854" sldId="408"/>
            <ac:spMk id="4" creationId="{00000000-0000-0000-0000-000000000000}"/>
          </ac:spMkLst>
        </pc:spChg>
        <pc:picChg chg="add mod">
          <ac:chgData name="Arnold, Geoffrey" userId="84df3a83-fb20-4e73-a9fb-16fe3fc1bec7" providerId="ADAL" clId="{EA4254E8-E5D5-49A1-9082-8B062CF945CD}" dt="2024-09-10T17:01:38.798" v="250"/>
          <ac:picMkLst>
            <pc:docMk/>
            <pc:sldMk cId="623866854" sldId="408"/>
            <ac:picMk id="6" creationId="{D0152B3A-16E7-CCFA-AD8D-1951662F4DAB}"/>
          </ac:picMkLst>
        </pc:picChg>
        <pc:picChg chg="add del mod">
          <ac:chgData name="Arnold, Geoffrey" userId="84df3a83-fb20-4e73-a9fb-16fe3fc1bec7" providerId="ADAL" clId="{EA4254E8-E5D5-49A1-9082-8B062CF945CD}" dt="2024-09-10T17:03:02.915" v="267" actId="478"/>
          <ac:picMkLst>
            <pc:docMk/>
            <pc:sldMk cId="623866854" sldId="408"/>
            <ac:picMk id="8" creationId="{BD184009-A35C-BC2C-5A6A-76A38D00599D}"/>
          </ac:picMkLst>
        </pc:picChg>
        <pc:picChg chg="add mod">
          <ac:chgData name="Arnold, Geoffrey" userId="84df3a83-fb20-4e73-a9fb-16fe3fc1bec7" providerId="ADAL" clId="{EA4254E8-E5D5-49A1-9082-8B062CF945CD}" dt="2024-09-10T17:03:51.015" v="269" actId="1076"/>
          <ac:picMkLst>
            <pc:docMk/>
            <pc:sldMk cId="623866854" sldId="408"/>
            <ac:picMk id="10" creationId="{F2A43A8B-0FD0-AB9E-7A5E-04DDBEA9B4FC}"/>
          </ac:picMkLst>
        </pc:picChg>
      </pc:sldChg>
    </pc:docChg>
  </pc:docChgLst>
  <pc:docChgLst>
    <pc:chgData name="Arnold, Geoffrey" userId="84df3a83-fb20-4e73-a9fb-16fe3fc1bec7" providerId="ADAL" clId="{CE3FFAD9-8339-4E2F-925D-370F7350ECCD}"/>
    <pc:docChg chg="undo custSel addSld modSld">
      <pc:chgData name="Arnold, Geoffrey" userId="84df3a83-fb20-4e73-a9fb-16fe3fc1bec7" providerId="ADAL" clId="{CE3FFAD9-8339-4E2F-925D-370F7350ECCD}" dt="2024-07-25T15:52:37.402" v="279" actId="1440"/>
      <pc:docMkLst>
        <pc:docMk/>
      </pc:docMkLst>
      <pc:sldChg chg="addSp delSp modSp add mod">
        <pc:chgData name="Arnold, Geoffrey" userId="84df3a83-fb20-4e73-a9fb-16fe3fc1bec7" providerId="ADAL" clId="{CE3FFAD9-8339-4E2F-925D-370F7350ECCD}" dt="2024-07-25T15:52:37.402" v="279" actId="1440"/>
        <pc:sldMkLst>
          <pc:docMk/>
          <pc:sldMk cId="3892294048" sldId="403"/>
        </pc:sldMkLst>
        <pc:spChg chg="mod">
          <ac:chgData name="Arnold, Geoffrey" userId="84df3a83-fb20-4e73-a9fb-16fe3fc1bec7" providerId="ADAL" clId="{CE3FFAD9-8339-4E2F-925D-370F7350ECCD}" dt="2024-07-25T15:51:18.257" v="274" actId="1038"/>
          <ac:spMkLst>
            <pc:docMk/>
            <pc:sldMk cId="3892294048" sldId="403"/>
            <ac:spMk id="3" creationId="{00000000-0000-0000-0000-000000000000}"/>
          </ac:spMkLst>
        </pc:spChg>
        <pc:spChg chg="mod">
          <ac:chgData name="Arnold, Geoffrey" userId="84df3a83-fb20-4e73-a9fb-16fe3fc1bec7" providerId="ADAL" clId="{CE3FFAD9-8339-4E2F-925D-370F7350ECCD}" dt="2024-07-25T15:48:15.669" v="218" actId="20577"/>
          <ac:spMkLst>
            <pc:docMk/>
            <pc:sldMk cId="3892294048" sldId="403"/>
            <ac:spMk id="4" creationId="{00000000-0000-0000-0000-000000000000}"/>
          </ac:spMkLst>
        </pc:spChg>
        <pc:spChg chg="mod">
          <ac:chgData name="Arnold, Geoffrey" userId="84df3a83-fb20-4e73-a9fb-16fe3fc1bec7" providerId="ADAL" clId="{CE3FFAD9-8339-4E2F-925D-370F7350ECCD}" dt="2024-07-25T15:48:31.135" v="221" actId="20577"/>
          <ac:spMkLst>
            <pc:docMk/>
            <pc:sldMk cId="3892294048" sldId="403"/>
            <ac:spMk id="5" creationId="{00000000-0000-0000-0000-000000000000}"/>
          </ac:spMkLst>
        </pc:spChg>
        <pc:spChg chg="del">
          <ac:chgData name="Arnold, Geoffrey" userId="84df3a83-fb20-4e73-a9fb-16fe3fc1bec7" providerId="ADAL" clId="{CE3FFAD9-8339-4E2F-925D-370F7350ECCD}" dt="2024-07-25T15:48:59.305" v="222" actId="478"/>
          <ac:spMkLst>
            <pc:docMk/>
            <pc:sldMk cId="3892294048" sldId="403"/>
            <ac:spMk id="6" creationId="{00000000-0000-0000-0000-000000000000}"/>
          </ac:spMkLst>
        </pc:spChg>
        <pc:spChg chg="del">
          <ac:chgData name="Arnold, Geoffrey" userId="84df3a83-fb20-4e73-a9fb-16fe3fc1bec7" providerId="ADAL" clId="{CE3FFAD9-8339-4E2F-925D-370F7350ECCD}" dt="2024-07-25T15:49:18.916" v="224" actId="478"/>
          <ac:spMkLst>
            <pc:docMk/>
            <pc:sldMk cId="3892294048" sldId="403"/>
            <ac:spMk id="7" creationId="{00000000-0000-0000-0000-000000000000}"/>
          </ac:spMkLst>
        </pc:spChg>
        <pc:spChg chg="del">
          <ac:chgData name="Arnold, Geoffrey" userId="84df3a83-fb20-4e73-a9fb-16fe3fc1bec7" providerId="ADAL" clId="{CE3FFAD9-8339-4E2F-925D-370F7350ECCD}" dt="2024-07-25T15:48:59.689" v="223" actId="478"/>
          <ac:spMkLst>
            <pc:docMk/>
            <pc:sldMk cId="3892294048" sldId="403"/>
            <ac:spMk id="8" creationId="{00000000-0000-0000-0000-000000000000}"/>
          </ac:spMkLst>
        </pc:spChg>
        <pc:spChg chg="add mod">
          <ac:chgData name="Arnold, Geoffrey" userId="84df3a83-fb20-4e73-a9fb-16fe3fc1bec7" providerId="ADAL" clId="{CE3FFAD9-8339-4E2F-925D-370F7350ECCD}" dt="2024-07-25T15:51:18.257" v="274" actId="1038"/>
          <ac:spMkLst>
            <pc:docMk/>
            <pc:sldMk cId="3892294048" sldId="403"/>
            <ac:spMk id="12" creationId="{A5ED1E9F-255C-47B2-803B-82D07A0C7AF4}"/>
          </ac:spMkLst>
        </pc:spChg>
        <pc:spChg chg="add mod">
          <ac:chgData name="Arnold, Geoffrey" userId="84df3a83-fb20-4e73-a9fb-16fe3fc1bec7" providerId="ADAL" clId="{CE3FFAD9-8339-4E2F-925D-370F7350ECCD}" dt="2024-07-25T15:51:18.257" v="274" actId="1038"/>
          <ac:spMkLst>
            <pc:docMk/>
            <pc:sldMk cId="3892294048" sldId="403"/>
            <ac:spMk id="15" creationId="{1BC91EE1-AA44-4E11-BB0C-35B79FCD1059}"/>
          </ac:spMkLst>
        </pc:spChg>
        <pc:picChg chg="add mod ord">
          <ac:chgData name="Arnold, Geoffrey" userId="84df3a83-fb20-4e73-a9fb-16fe3fc1bec7" providerId="ADAL" clId="{CE3FFAD9-8339-4E2F-925D-370F7350ECCD}" dt="2024-07-25T15:51:57.627" v="275" actId="1440"/>
          <ac:picMkLst>
            <pc:docMk/>
            <pc:sldMk cId="3892294048" sldId="403"/>
            <ac:picMk id="11" creationId="{A62596B9-6456-4CFF-B0E2-D5F470ED0C9D}"/>
          </ac:picMkLst>
        </pc:picChg>
        <pc:picChg chg="add del mod ord">
          <ac:chgData name="Arnold, Geoffrey" userId="84df3a83-fb20-4e73-a9fb-16fe3fc1bec7" providerId="ADAL" clId="{CE3FFAD9-8339-4E2F-925D-370F7350ECCD}" dt="2024-07-25T15:52:12.405" v="276" actId="478"/>
          <ac:picMkLst>
            <pc:docMk/>
            <pc:sldMk cId="3892294048" sldId="403"/>
            <ac:picMk id="14" creationId="{AA3C6B93-626E-4A56-911D-FBFCD372AF82}"/>
          </ac:picMkLst>
        </pc:picChg>
        <pc:picChg chg="add mod">
          <ac:chgData name="Arnold, Geoffrey" userId="84df3a83-fb20-4e73-a9fb-16fe3fc1bec7" providerId="ADAL" clId="{CE3FFAD9-8339-4E2F-925D-370F7350ECCD}" dt="2024-07-25T15:52:37.402" v="279" actId="1440"/>
          <ac:picMkLst>
            <pc:docMk/>
            <pc:sldMk cId="3892294048" sldId="403"/>
            <ac:picMk id="17" creationId="{604E703F-0C4D-42C6-BD6E-076BB718A4C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30502" y="1128626"/>
            <a:ext cx="2443095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81832" y="1128626"/>
            <a:ext cx="2740434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92183" y="3987177"/>
            <a:ext cx="11719732" cy="288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4.png"/><Relationship Id="rId4" Type="http://schemas.openxmlformats.org/officeDocument/2006/relationships/image" Target="../media/image2.jp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jp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0.png"/><Relationship Id="rId4" Type="http://schemas.openxmlformats.org/officeDocument/2006/relationships/image" Target="../media/image2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1.png"/><Relationship Id="rId4" Type="http://schemas.openxmlformats.org/officeDocument/2006/relationships/image" Target="../media/image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4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4.png"/><Relationship Id="rId4" Type="http://schemas.openxmlformats.org/officeDocument/2006/relationships/image" Target="../media/image2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9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4450" y="1235075"/>
            <a:ext cx="9964902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12350" spc="-210" dirty="0"/>
              <a:t>Introduction</a:t>
            </a:r>
            <a:endParaRPr sz="1235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A43A8B-0FD0-AB9E-7A5E-04DDBEA9B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450" y="3458176"/>
            <a:ext cx="169926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66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0150" y="5201801"/>
            <a:ext cx="208089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25" dirty="0">
                <a:solidFill>
                  <a:srgbClr val="78AAD6"/>
                </a:solidFill>
                <a:latin typeface="Arial"/>
                <a:cs typeface="Arial"/>
              </a:rPr>
              <a:t>Import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327390" y="6405952"/>
            <a:ext cx="9268460" cy="417101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300" dirty="0">
              <a:latin typeface="Times New Roman"/>
              <a:cs typeface="Times New Roman"/>
            </a:endParaRPr>
          </a:p>
          <a:p>
            <a:pPr marL="2567305">
              <a:lnSpc>
                <a:spcPct val="100000"/>
              </a:lnSpc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r>
            <a:endParaRPr sz="4950" dirty="0">
              <a:latin typeface="Calibri"/>
              <a:cs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D1C5D3-88E4-4CD4-AC20-34D94CDCE385}"/>
              </a:ext>
            </a:extLst>
          </p:cNvPr>
          <p:cNvSpPr/>
          <p:nvPr/>
        </p:nvSpPr>
        <p:spPr>
          <a:xfrm>
            <a:off x="13995715" y="8041336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2530" y="2971502"/>
            <a:ext cx="1634172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b="1" spc="-245" dirty="0">
                <a:solidFill>
                  <a:srgbClr val="F3F3F3"/>
                </a:solidFill>
                <a:latin typeface="Calibri"/>
                <a:cs typeface="Calibri"/>
              </a:rPr>
              <a:t>What </a:t>
            </a:r>
            <a:r>
              <a:rPr sz="16450" b="1" spc="200" dirty="0">
                <a:solidFill>
                  <a:srgbClr val="F3F3F3"/>
                </a:solidFill>
                <a:latin typeface="Calibri"/>
                <a:cs typeface="Calibri"/>
              </a:rPr>
              <a:t>are </a:t>
            </a:r>
            <a:r>
              <a:rPr sz="16450" b="1" spc="229" dirty="0">
                <a:solidFill>
                  <a:srgbClr val="F3F3F3"/>
                </a:solidFill>
                <a:latin typeface="Calibri"/>
                <a:cs typeface="Calibri"/>
              </a:rPr>
              <a:t>the</a:t>
            </a:r>
            <a:r>
              <a:rPr sz="16450" b="1" spc="-1300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80" dirty="0">
                <a:solidFill>
                  <a:srgbClr val="F3F3F3"/>
                </a:solidFill>
                <a:latin typeface="Calibri"/>
                <a:cs typeface="Calibri"/>
              </a:rPr>
              <a:t>most</a:t>
            </a:r>
            <a:endParaRPr sz="1645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035"/>
              </a:spcBef>
            </a:pPr>
            <a:r>
              <a:rPr sz="16450" b="1" spc="370" dirty="0">
                <a:solidFill>
                  <a:srgbClr val="F3F3F3"/>
                </a:solidFill>
                <a:latin typeface="Calibri"/>
                <a:cs typeface="Calibri"/>
              </a:rPr>
              <a:t>popular</a:t>
            </a:r>
            <a:r>
              <a:rPr sz="16450" b="1" spc="-44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20" dirty="0">
                <a:solidFill>
                  <a:srgbClr val="F3F3F3"/>
                </a:solidFill>
                <a:latin typeface="Calibri"/>
                <a:cs typeface="Calibri"/>
              </a:rPr>
              <a:t>names?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322307" y="3976707"/>
            <a:ext cx="15403194" cy="209867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spc="-10" dirty="0">
                <a:solidFill>
                  <a:srgbClr val="005493"/>
                </a:solidFill>
                <a:latin typeface="Calibri"/>
                <a:cs typeface="Calibri"/>
              </a:rPr>
              <a:t>we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have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enough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information</a:t>
            </a:r>
            <a:r>
              <a:rPr sz="4950" spc="-81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0" dirty="0">
                <a:solidFill>
                  <a:srgbClr val="005493"/>
                </a:solidFill>
                <a:latin typeface="Calibri"/>
                <a:cs typeface="Calibri"/>
              </a:rPr>
              <a:t>to: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  <a:tabLst>
                <a:tab pos="933450" algn="l"/>
              </a:tabLst>
            </a:pP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1.	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Calculate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each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name?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6869" y="1128626"/>
            <a:ext cx="90557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Deriving</a:t>
            </a:r>
            <a:r>
              <a:rPr spc="-305" dirty="0"/>
              <a:t> </a:t>
            </a:r>
            <a:r>
              <a:rPr spc="90" dirty="0"/>
              <a:t>information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102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5316980" y="4458368"/>
            <a:ext cx="9460865" cy="2350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10795" indent="-502920">
              <a:lnSpc>
                <a:spcPts val="6180"/>
              </a:lnSpc>
              <a:spcBef>
                <a:spcPts val="100"/>
              </a:spcBef>
            </a:pPr>
            <a:r>
              <a:rPr sz="4950" b="1" spc="-170" dirty="0">
                <a:solidFill>
                  <a:srgbClr val="78AAD6"/>
                </a:solidFill>
                <a:latin typeface="Arial"/>
                <a:cs typeface="Arial"/>
              </a:rPr>
              <a:t>summarise()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spc="10" dirty="0">
                <a:latin typeface="Calibri"/>
                <a:cs typeface="Calibri"/>
              </a:rPr>
              <a:t>summarise</a:t>
            </a:r>
            <a:r>
              <a:rPr sz="4950" spc="-505" dirty="0"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78AAD6"/>
                </a:solidFill>
                <a:latin typeface="Arial"/>
                <a:cs typeface="Arial"/>
              </a:rPr>
              <a:t>variables  </a:t>
            </a:r>
            <a:r>
              <a:rPr sz="4950" b="1" spc="-165" dirty="0">
                <a:solidFill>
                  <a:srgbClr val="91B473"/>
                </a:solidFill>
                <a:latin typeface="Arial"/>
                <a:cs typeface="Arial"/>
              </a:rPr>
              <a:t>group_by()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dirty="0">
                <a:latin typeface="Calibri"/>
                <a:cs typeface="Calibri"/>
              </a:rPr>
              <a:t>group</a:t>
            </a:r>
            <a:r>
              <a:rPr sz="4950" spc="-455" dirty="0">
                <a:latin typeface="Calibri"/>
                <a:cs typeface="Calibri"/>
              </a:rPr>
              <a:t> </a:t>
            </a:r>
            <a:r>
              <a:rPr sz="4950" b="1" spc="-395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4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5"/>
              </a:spcBef>
            </a:pPr>
            <a:r>
              <a:rPr sz="4950" b="1" spc="-50" dirty="0">
                <a:solidFill>
                  <a:srgbClr val="78AAD6"/>
                </a:solidFill>
                <a:latin typeface="Arial"/>
                <a:cs typeface="Arial"/>
              </a:rPr>
              <a:t>mutate() </a:t>
            </a:r>
            <a:r>
              <a:rPr sz="4950" spc="-40" dirty="0">
                <a:latin typeface="Calibri"/>
                <a:cs typeface="Calibri"/>
              </a:rPr>
              <a:t>- </a:t>
            </a:r>
            <a:r>
              <a:rPr sz="4950" spc="-80" dirty="0">
                <a:latin typeface="Calibri"/>
                <a:cs typeface="Calibri"/>
              </a:rPr>
              <a:t>create </a:t>
            </a:r>
            <a:r>
              <a:rPr sz="4950" spc="-50" dirty="0">
                <a:latin typeface="Calibri"/>
                <a:cs typeface="Calibri"/>
              </a:rPr>
              <a:t>new</a:t>
            </a:r>
            <a:r>
              <a:rPr sz="4950" spc="-665" dirty="0"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78AAD6"/>
                </a:solidFill>
                <a:latin typeface="Arial"/>
                <a:cs typeface="Arial"/>
              </a:rPr>
              <a:t>variables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85071" y="4154712"/>
            <a:ext cx="1099693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75" dirty="0">
                <a:solidFill>
                  <a:srgbClr val="F0F0F0"/>
                </a:solidFill>
              </a:rPr>
              <a:t>summarise()</a:t>
            </a:r>
            <a:endParaRPr sz="1645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6448" y="1128626"/>
            <a:ext cx="55111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summarise()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31725" y="2866793"/>
            <a:ext cx="77546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80" dirty="0">
                <a:latin typeface="Calibri"/>
                <a:cs typeface="Calibri"/>
              </a:rPr>
              <a:t>Compute </a:t>
            </a:r>
            <a:r>
              <a:rPr sz="4950" spc="55" dirty="0">
                <a:latin typeface="Calibri"/>
                <a:cs typeface="Calibri"/>
              </a:rPr>
              <a:t>table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57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summaries.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2912" y="3834655"/>
            <a:ext cx="150933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052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2760"/>
              </a:spcBef>
            </a:pPr>
            <a:r>
              <a:rPr sz="3650" spc="1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%&gt;% </a:t>
            </a:r>
            <a:r>
              <a:rPr sz="3650" spc="15" dirty="0">
                <a:latin typeface="Courier New"/>
                <a:cs typeface="Courier New"/>
              </a:rPr>
              <a:t>summarise(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total = sum(n)</a:t>
            </a:r>
            <a:r>
              <a:rPr sz="3650" spc="15" dirty="0">
                <a:latin typeface="Courier New"/>
                <a:cs typeface="Courier New"/>
              </a:rPr>
              <a:t>,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max =</a:t>
            </a:r>
            <a:r>
              <a:rPr sz="3650" spc="5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650" spc="15" dirty="0">
                <a:solidFill>
                  <a:srgbClr val="0365C0"/>
                </a:solidFill>
                <a:latin typeface="Courier New"/>
                <a:cs typeface="Courier New"/>
              </a:rPr>
              <a:t>max(n)</a:t>
            </a:r>
            <a:r>
              <a:rPr sz="3650" spc="15" dirty="0">
                <a:latin typeface="Courier New"/>
                <a:cs typeface="Courier New"/>
              </a:rPr>
              <a:t>)</a:t>
            </a:r>
            <a:endParaRPr sz="36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46257" y="6151645"/>
            <a:ext cx="2012314" cy="623570"/>
          </a:xfrm>
          <a:custGeom>
            <a:avLst/>
            <a:gdLst/>
            <a:ahLst/>
            <a:cxnLst/>
            <a:rect l="l" t="t" r="r" b="b"/>
            <a:pathLst>
              <a:path w="2012315" h="623570">
                <a:moveTo>
                  <a:pt x="0" y="623017"/>
                </a:moveTo>
                <a:lnTo>
                  <a:pt x="2011818" y="623017"/>
                </a:lnTo>
                <a:lnTo>
                  <a:pt x="2011818" y="0"/>
                </a:lnTo>
                <a:lnTo>
                  <a:pt x="0" y="0"/>
                </a:lnTo>
                <a:lnTo>
                  <a:pt x="0" y="623017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10430" y="6151645"/>
            <a:ext cx="1513205" cy="623570"/>
          </a:xfrm>
          <a:custGeom>
            <a:avLst/>
            <a:gdLst/>
            <a:ahLst/>
            <a:cxnLst/>
            <a:rect l="l" t="t" r="r" b="b"/>
            <a:pathLst>
              <a:path w="1513205" h="623570">
                <a:moveTo>
                  <a:pt x="0" y="623017"/>
                </a:moveTo>
                <a:lnTo>
                  <a:pt x="1512647" y="623017"/>
                </a:lnTo>
                <a:lnTo>
                  <a:pt x="1512647" y="0"/>
                </a:lnTo>
                <a:lnTo>
                  <a:pt x="0" y="0"/>
                </a:lnTo>
                <a:lnTo>
                  <a:pt x="0" y="623017"/>
                </a:lnTo>
                <a:close/>
              </a:path>
            </a:pathLst>
          </a:custGeom>
          <a:solidFill>
            <a:srgbClr val="767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141022" y="6151645"/>
          <a:ext cx="3587750" cy="1293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01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253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348120517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99686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9878683" y="6608420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5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513012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104</a:t>
            </a:fld>
            <a:endParaRPr spc="-55" dirty="0"/>
          </a:p>
        </p:txBody>
      </p:sp>
      <p:sp>
        <p:nvSpPr>
          <p:cNvPr id="11" name="object 11"/>
          <p:cNvSpPr txBox="1"/>
          <p:nvPr/>
        </p:nvSpPr>
        <p:spPr>
          <a:xfrm>
            <a:off x="4604960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3411279"/>
            <a:ext cx="12949555" cy="442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Complete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extract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where 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950" b="1" spc="-4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b="1" spc="-280" dirty="0">
                <a:solidFill>
                  <a:srgbClr val="005493"/>
                </a:solidFill>
                <a:latin typeface="Arial"/>
                <a:cs typeface="Arial"/>
              </a:rPr>
              <a:t>==</a:t>
            </a:r>
            <a:r>
              <a:rPr sz="4950" b="1" spc="-39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b="1" spc="-110" dirty="0">
                <a:solidFill>
                  <a:srgbClr val="005493"/>
                </a:solidFill>
                <a:latin typeface="Arial"/>
                <a:cs typeface="Arial"/>
              </a:rPr>
              <a:t>"Khaleesi"</a:t>
            </a:r>
            <a:r>
              <a:rPr sz="4950" spc="-11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summarise()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sum()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b="1" spc="-55" dirty="0">
                <a:solidFill>
                  <a:srgbClr val="005493"/>
                </a:solidFill>
                <a:latin typeface="Arial"/>
                <a:cs typeface="Arial"/>
              </a:rPr>
              <a:t>min()</a:t>
            </a:r>
            <a:r>
              <a:rPr sz="4950" b="1" spc="-10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find:</a:t>
            </a:r>
            <a:endParaRPr sz="4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1985"/>
              </a:spcBef>
              <a:buAutoNum type="arabicPeriod"/>
              <a:tabLst>
                <a:tab pos="755650" algn="l"/>
                <a:tab pos="756285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Khaleesi</a:t>
            </a:r>
            <a:endParaRPr sz="4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2220"/>
              </a:spcBef>
              <a:buAutoNum type="arabicPeriod"/>
              <a:tabLst>
                <a:tab pos="755650" algn="l"/>
                <a:tab pos="756285" algn="l"/>
                <a:tab pos="3140710" algn="l"/>
              </a:tabLst>
            </a:pP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first	</a:t>
            </a:r>
            <a:r>
              <a:rPr sz="4950" b="1" spc="-145" dirty="0">
                <a:solidFill>
                  <a:srgbClr val="005493"/>
                </a:solidFill>
                <a:latin typeface="Arial"/>
                <a:cs typeface="Arial"/>
              </a:rPr>
              <a:t>year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Khaleesi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appeared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data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105</a:t>
            </a:fld>
            <a:endParaRPr spc="-55" dirty="0"/>
          </a:p>
        </p:txBody>
      </p:sp>
      <p:pic>
        <p:nvPicPr>
          <p:cNvPr id="8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B43AF733-5C09-43A0-A514-BB90D17D2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598149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894356"/>
            <a:ext cx="18214340" cy="4620260"/>
          </a:xfrm>
          <a:custGeom>
            <a:avLst/>
            <a:gdLst/>
            <a:ahLst/>
            <a:cxnLst/>
            <a:rect l="l" t="t" r="r" b="b"/>
            <a:pathLst>
              <a:path w="18214340" h="4620260">
                <a:moveTo>
                  <a:pt x="0" y="0"/>
                </a:moveTo>
                <a:lnTo>
                  <a:pt x="18213749" y="0"/>
                </a:lnTo>
                <a:lnTo>
                  <a:pt x="18213749" y="4619943"/>
                </a:lnTo>
                <a:lnTo>
                  <a:pt x="0" y="461994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5175" y="894355"/>
            <a:ext cx="18214340" cy="4620260"/>
          </a:xfrm>
          <a:custGeom>
            <a:avLst/>
            <a:gdLst/>
            <a:ahLst/>
            <a:cxnLst/>
            <a:rect l="l" t="t" r="r" b="b"/>
            <a:pathLst>
              <a:path w="18214340" h="4620260">
                <a:moveTo>
                  <a:pt x="0" y="0"/>
                </a:moveTo>
                <a:lnTo>
                  <a:pt x="18213748" y="0"/>
                </a:lnTo>
                <a:lnTo>
                  <a:pt x="18213748" y="4619943"/>
                </a:lnTo>
                <a:lnTo>
                  <a:pt x="0" y="4619943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2268" y="866855"/>
            <a:ext cx="14464030" cy="260159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280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"Khaleesi") %&gt;%  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sum(n), first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7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min(year))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106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2268" y="3448975"/>
            <a:ext cx="4537075" cy="168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7400"/>
              </a:lnSpc>
              <a:spcBef>
                <a:spcPts val="100"/>
              </a:spcBef>
              <a:tabLst>
                <a:tab pos="1205865" algn="l"/>
                <a:tab pos="1507490" algn="l"/>
                <a:tab pos="3317240" algn="l"/>
              </a:tabLst>
            </a:pP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#	total</a:t>
            </a:r>
            <a:r>
              <a:rPr sz="39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first  # 1		</a:t>
            </a:r>
            <a:r>
              <a:rPr sz="3950" spc="-5" dirty="0">
                <a:solidFill>
                  <a:srgbClr val="A6AAA9"/>
                </a:solidFill>
                <a:latin typeface="Courier New"/>
                <a:cs typeface="Courier New"/>
              </a:rPr>
              <a:t>196</a:t>
            </a:r>
            <a:r>
              <a:rPr sz="3950" dirty="0">
                <a:solidFill>
                  <a:srgbClr val="A6AAA9"/>
                </a:solidFill>
                <a:latin typeface="Courier New"/>
                <a:cs typeface="Courier New"/>
              </a:rPr>
              <a:t>4	2011</a:t>
            </a:r>
            <a:endParaRPr sz="3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9318" y="4033916"/>
            <a:ext cx="8096433" cy="625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56757" y="521314"/>
            <a:ext cx="86118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0" dirty="0"/>
              <a:t>Summary</a:t>
            </a:r>
            <a:r>
              <a:rPr spc="-305" dirty="0"/>
              <a:t> </a:t>
            </a:r>
            <a:r>
              <a:rPr spc="120" dirty="0"/>
              <a:t>functions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76646" y="2110795"/>
            <a:ext cx="7995284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spc="20" dirty="0">
                <a:latin typeface="Calibri"/>
                <a:cs typeface="Calibri"/>
              </a:rPr>
              <a:t>Take </a:t>
            </a:r>
            <a:r>
              <a:rPr sz="4800" spc="114" dirty="0">
                <a:latin typeface="Calibri"/>
                <a:cs typeface="Calibri"/>
              </a:rPr>
              <a:t>a </a:t>
            </a:r>
            <a:r>
              <a:rPr sz="4800" spc="25" dirty="0">
                <a:latin typeface="Calibri"/>
                <a:cs typeface="Calibri"/>
              </a:rPr>
              <a:t>vector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690" dirty="0">
                <a:latin typeface="Calibri"/>
                <a:cs typeface="Calibri"/>
              </a:rPr>
              <a:t> </a:t>
            </a:r>
            <a:r>
              <a:rPr sz="4800" spc="70" dirty="0">
                <a:latin typeface="Calibri"/>
                <a:cs typeface="Calibri"/>
              </a:rPr>
              <a:t>input.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35" dirty="0">
                <a:latin typeface="Calibri"/>
                <a:cs typeface="Calibri"/>
              </a:rPr>
              <a:t>Return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114" dirty="0">
                <a:latin typeface="Calibri"/>
                <a:cs typeface="Calibri"/>
              </a:rPr>
              <a:t>a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95" dirty="0">
                <a:latin typeface="Calibri"/>
                <a:cs typeface="Calibri"/>
              </a:rPr>
              <a:t>single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55" dirty="0">
                <a:latin typeface="Calibri"/>
                <a:cs typeface="Calibri"/>
              </a:rPr>
              <a:t>value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140" dirty="0">
                <a:latin typeface="Calibri"/>
                <a:cs typeface="Calibri"/>
              </a:rPr>
              <a:t> </a:t>
            </a:r>
            <a:r>
              <a:rPr sz="4800" spc="60" dirty="0">
                <a:latin typeface="Calibri"/>
                <a:cs typeface="Calibri"/>
              </a:rPr>
              <a:t>output.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44280" y="3505086"/>
            <a:ext cx="5309235" cy="7308215"/>
          </a:xfrm>
          <a:custGeom>
            <a:avLst/>
            <a:gdLst/>
            <a:ahLst/>
            <a:cxnLst/>
            <a:rect l="l" t="t" r="r" b="b"/>
            <a:pathLst>
              <a:path w="5309234" h="7308215">
                <a:moveTo>
                  <a:pt x="9455" y="0"/>
                </a:moveTo>
                <a:lnTo>
                  <a:pt x="0" y="7307847"/>
                </a:lnTo>
                <a:lnTo>
                  <a:pt x="5306080" y="4960603"/>
                </a:lnTo>
                <a:lnTo>
                  <a:pt x="5308648" y="860030"/>
                </a:lnTo>
                <a:lnTo>
                  <a:pt x="9455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96715" y="4372009"/>
            <a:ext cx="1960245" cy="4105910"/>
          </a:xfrm>
          <a:custGeom>
            <a:avLst/>
            <a:gdLst/>
            <a:ahLst/>
            <a:cxnLst/>
            <a:rect l="l" t="t" r="r" b="b"/>
            <a:pathLst>
              <a:path w="1960245" h="4105909">
                <a:moveTo>
                  <a:pt x="0" y="0"/>
                </a:moveTo>
                <a:lnTo>
                  <a:pt x="1960214" y="0"/>
                </a:lnTo>
                <a:lnTo>
                  <a:pt x="1960214" y="4105331"/>
                </a:lnTo>
                <a:lnTo>
                  <a:pt x="0" y="410533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1943" y="3508064"/>
            <a:ext cx="3683635" cy="7308850"/>
          </a:xfrm>
          <a:custGeom>
            <a:avLst/>
            <a:gdLst/>
            <a:ahLst/>
            <a:cxnLst/>
            <a:rect l="l" t="t" r="r" b="b"/>
            <a:pathLst>
              <a:path w="3683635" h="7308850">
                <a:moveTo>
                  <a:pt x="0" y="0"/>
                </a:moveTo>
                <a:lnTo>
                  <a:pt x="3683154" y="0"/>
                </a:lnTo>
                <a:lnTo>
                  <a:pt x="3683154" y="7308678"/>
                </a:lnTo>
                <a:lnTo>
                  <a:pt x="0" y="73086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3812" y="5132394"/>
            <a:ext cx="2474045" cy="294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8254" y="52554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3858" y="5160475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3858" y="522378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22"/>
                </a:moveTo>
                <a:lnTo>
                  <a:pt x="48836" y="48822"/>
                </a:lnTo>
                <a:lnTo>
                  <a:pt x="48836" y="0"/>
                </a:lnTo>
                <a:lnTo>
                  <a:pt x="0" y="0"/>
                </a:lnTo>
                <a:lnTo>
                  <a:pt x="0" y="48822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03858" y="5287097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3858" y="535039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3858" y="3527270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>
                <a:moveTo>
                  <a:pt x="0" y="0"/>
                </a:moveTo>
                <a:lnTo>
                  <a:pt x="3244313" y="0"/>
                </a:lnTo>
              </a:path>
            </a:pathLst>
          </a:custGeom>
          <a:ln w="13565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22413" y="3268441"/>
            <a:ext cx="3662679" cy="731139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900"/>
              </a:spcBef>
            </a:pPr>
            <a:r>
              <a:rPr sz="2650" spc="90" dirty="0">
                <a:solidFill>
                  <a:srgbClr val="FFA941"/>
                </a:solidFill>
                <a:latin typeface="Calibri"/>
                <a:cs typeface="Calibri"/>
              </a:rPr>
              <a:t>Summary</a:t>
            </a:r>
            <a:r>
              <a:rPr sz="2650" spc="-75" dirty="0">
                <a:solidFill>
                  <a:srgbClr val="FFA941"/>
                </a:solidFill>
                <a:latin typeface="Calibri"/>
                <a:cs typeface="Calibri"/>
              </a:rPr>
              <a:t> </a:t>
            </a:r>
            <a:r>
              <a:rPr sz="2650" spc="55" dirty="0">
                <a:solidFill>
                  <a:srgbClr val="FFA941"/>
                </a:solidFill>
                <a:latin typeface="Calibri"/>
                <a:cs typeface="Calibri"/>
              </a:rPr>
              <a:t>Functions</a:t>
            </a:r>
            <a:endParaRPr sz="2650">
              <a:latin typeface="Calibri"/>
              <a:cs typeface="Calibri"/>
            </a:endParaRPr>
          </a:p>
          <a:p>
            <a:pPr marL="280035">
              <a:lnSpc>
                <a:spcPct val="100000"/>
              </a:lnSpc>
              <a:spcBef>
                <a:spcPts val="890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TO </a:t>
            </a:r>
            <a:r>
              <a:rPr sz="1250" b="1" spc="-110" dirty="0">
                <a:solidFill>
                  <a:srgbClr val="4C4C4C"/>
                </a:solidFill>
                <a:latin typeface="Arial"/>
                <a:cs typeface="Arial"/>
              </a:rPr>
              <a:t>USE </a:t>
            </a:r>
            <a:r>
              <a:rPr sz="1250" b="1" spc="-50" dirty="0">
                <a:solidFill>
                  <a:srgbClr val="4C4C4C"/>
                </a:solidFill>
                <a:latin typeface="Arial"/>
                <a:cs typeface="Arial"/>
              </a:rPr>
              <a:t>WITH </a:t>
            </a:r>
            <a:r>
              <a:rPr sz="1250" b="1" spc="-90" dirty="0">
                <a:solidFill>
                  <a:srgbClr val="4C4C4C"/>
                </a:solidFill>
                <a:latin typeface="Arial"/>
                <a:cs typeface="Arial"/>
              </a:rPr>
              <a:t>SUMMARISE</a:t>
            </a:r>
            <a:r>
              <a:rPr sz="1250" b="1" spc="-1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250" b="1" spc="20" dirty="0">
                <a:solidFill>
                  <a:srgbClr val="4C4C4C"/>
                </a:solidFill>
                <a:latin typeface="Arial"/>
                <a:cs typeface="Arial"/>
              </a:rPr>
              <a:t>()</a:t>
            </a:r>
            <a:endParaRPr sz="1250">
              <a:latin typeface="Arial"/>
              <a:cs typeface="Arial"/>
            </a:endParaRPr>
          </a:p>
          <a:p>
            <a:pPr marL="266065" marR="136525">
              <a:lnSpc>
                <a:spcPts val="1280"/>
              </a:lnSpc>
              <a:spcBef>
                <a:spcPts val="860"/>
              </a:spcBef>
            </a:pPr>
            <a:r>
              <a:rPr sz="1250" b="1" spc="-30" dirty="0">
                <a:latin typeface="Arial"/>
                <a:cs typeface="Arial"/>
              </a:rPr>
              <a:t>summarise() </a:t>
            </a:r>
            <a:r>
              <a:rPr sz="1250" spc="40" dirty="0">
                <a:latin typeface="Calibri"/>
                <a:cs typeface="Calibri"/>
              </a:rPr>
              <a:t>applies </a:t>
            </a:r>
            <a:r>
              <a:rPr sz="1250" spc="45" dirty="0">
                <a:latin typeface="Calibri"/>
                <a:cs typeface="Calibri"/>
              </a:rPr>
              <a:t>summary </a:t>
            </a:r>
            <a:r>
              <a:rPr sz="1250" spc="30" dirty="0">
                <a:latin typeface="Calibri"/>
                <a:cs typeface="Calibri"/>
              </a:rPr>
              <a:t>functions </a:t>
            </a:r>
            <a:r>
              <a:rPr sz="1250" spc="15" dirty="0">
                <a:latin typeface="Calibri"/>
                <a:cs typeface="Calibri"/>
              </a:rPr>
              <a:t>to  </a:t>
            </a:r>
            <a:r>
              <a:rPr sz="1250" spc="40" dirty="0">
                <a:latin typeface="Calibri"/>
                <a:cs typeface="Calibri"/>
              </a:rPr>
              <a:t>columns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10" dirty="0">
                <a:latin typeface="Calibri"/>
                <a:cs typeface="Calibri"/>
              </a:rPr>
              <a:t>create </a:t>
            </a:r>
            <a:r>
              <a:rPr sz="1250" spc="45" dirty="0">
                <a:latin typeface="Calibri"/>
                <a:cs typeface="Calibri"/>
              </a:rPr>
              <a:t>a </a:t>
            </a:r>
            <a:r>
              <a:rPr sz="1250" spc="30" dirty="0">
                <a:latin typeface="Calibri"/>
                <a:cs typeface="Calibri"/>
              </a:rPr>
              <a:t>new </a:t>
            </a:r>
            <a:r>
              <a:rPr sz="1250" spc="20" dirty="0">
                <a:latin typeface="Calibri"/>
                <a:cs typeface="Calibri"/>
              </a:rPr>
              <a:t>table. </a:t>
            </a:r>
            <a:r>
              <a:rPr sz="1250" spc="55" dirty="0">
                <a:latin typeface="Calibri"/>
                <a:cs typeface="Calibri"/>
              </a:rPr>
              <a:t>Summary  </a:t>
            </a:r>
            <a:r>
              <a:rPr sz="1250" spc="30" dirty="0">
                <a:latin typeface="Calibri"/>
                <a:cs typeface="Calibri"/>
              </a:rPr>
              <a:t>functions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take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input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and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return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single  </a:t>
            </a:r>
            <a:r>
              <a:rPr sz="1250" spc="30" dirty="0">
                <a:latin typeface="Calibri"/>
                <a:cs typeface="Calibri"/>
              </a:rPr>
              <a:t>values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9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output.</a:t>
            </a:r>
            <a:endParaRPr sz="1250">
              <a:latin typeface="Calibri"/>
              <a:cs typeface="Calibri"/>
            </a:endParaRPr>
          </a:p>
          <a:p>
            <a:pPr marL="252729" marR="1905635" indent="175895">
              <a:lnSpc>
                <a:spcPts val="3200"/>
              </a:lnSpc>
              <a:spcBef>
                <a:spcPts val="180"/>
              </a:spcBef>
            </a:pPr>
            <a:r>
              <a:rPr sz="1250" b="1" spc="-30" dirty="0">
                <a:latin typeface="Arial"/>
                <a:cs typeface="Arial"/>
              </a:rPr>
              <a:t>summary</a:t>
            </a:r>
            <a:r>
              <a:rPr sz="1250" b="1" spc="-180" dirty="0">
                <a:latin typeface="Arial"/>
                <a:cs typeface="Arial"/>
              </a:rPr>
              <a:t> </a:t>
            </a:r>
            <a:r>
              <a:rPr sz="1250" b="1" spc="-20" dirty="0">
                <a:latin typeface="Arial"/>
                <a:cs typeface="Arial"/>
              </a:rPr>
              <a:t>function  </a:t>
            </a: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COUNTS</a:t>
            </a:r>
            <a:endParaRPr sz="1250">
              <a:latin typeface="Arial"/>
              <a:cs typeface="Arial"/>
            </a:endParaRPr>
          </a:p>
          <a:p>
            <a:pPr marL="252729" marR="1081405">
              <a:lnSpc>
                <a:spcPts val="1280"/>
              </a:lnSpc>
              <a:spcBef>
                <a:spcPts val="160"/>
              </a:spcBef>
            </a:pPr>
            <a:r>
              <a:rPr sz="1250" spc="20" dirty="0">
                <a:latin typeface="Calibri"/>
                <a:cs typeface="Calibri"/>
              </a:rPr>
              <a:t>dplyr::</a:t>
            </a:r>
            <a:r>
              <a:rPr sz="1250" b="1" spc="20" dirty="0">
                <a:latin typeface="Arial"/>
                <a:cs typeface="Arial"/>
              </a:rPr>
              <a:t>n()</a:t>
            </a:r>
            <a:r>
              <a:rPr sz="1250" b="1" spc="-10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4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number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4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values/rows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n_distinct()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195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uniques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15" dirty="0">
                <a:latin typeface="Arial"/>
                <a:cs typeface="Arial"/>
              </a:rPr>
              <a:t>sum(!is.na())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non-NA’s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LOCATION</a:t>
            </a:r>
            <a:endParaRPr sz="1250">
              <a:latin typeface="Arial"/>
              <a:cs typeface="Arial"/>
            </a:endParaRPr>
          </a:p>
          <a:p>
            <a:pPr marL="700405" marR="529590">
              <a:lnSpc>
                <a:spcPts val="1280"/>
              </a:lnSpc>
              <a:spcBef>
                <a:spcPts val="545"/>
              </a:spcBef>
            </a:pPr>
            <a:r>
              <a:rPr sz="1250" b="1" spc="-10" dirty="0">
                <a:latin typeface="Arial"/>
                <a:cs typeface="Arial"/>
              </a:rPr>
              <a:t>mean()</a:t>
            </a:r>
            <a:r>
              <a:rPr sz="1250" b="1" spc="-114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mean,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also</a:t>
            </a:r>
            <a:r>
              <a:rPr sz="1250" spc="-45" dirty="0">
                <a:latin typeface="Calibri"/>
                <a:cs typeface="Calibri"/>
              </a:rPr>
              <a:t> </a:t>
            </a:r>
            <a:r>
              <a:rPr sz="1250" b="1" spc="-10" dirty="0">
                <a:latin typeface="Arial"/>
                <a:cs typeface="Arial"/>
              </a:rPr>
              <a:t>mean(!is.na())  median()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12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median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LOGICALS</a:t>
            </a:r>
            <a:endParaRPr sz="1250">
              <a:latin typeface="Arial"/>
              <a:cs typeface="Arial"/>
            </a:endParaRPr>
          </a:p>
          <a:p>
            <a:pPr marL="700405">
              <a:lnSpc>
                <a:spcPts val="1390"/>
              </a:lnSpc>
              <a:spcBef>
                <a:spcPts val="315"/>
              </a:spcBef>
            </a:pPr>
            <a:r>
              <a:rPr sz="1250" b="1" spc="-10" dirty="0">
                <a:latin typeface="Arial"/>
                <a:cs typeface="Arial"/>
              </a:rPr>
              <a:t>mean()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Proportion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 </a:t>
            </a:r>
            <a:r>
              <a:rPr sz="1250" spc="30" dirty="0">
                <a:latin typeface="Calibri"/>
                <a:cs typeface="Calibri"/>
              </a:rPr>
              <a:t>TRUE’s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390"/>
              </a:lnSpc>
            </a:pPr>
            <a:r>
              <a:rPr sz="1250" b="1" spc="-30" dirty="0">
                <a:latin typeface="Arial"/>
                <a:cs typeface="Arial"/>
              </a:rPr>
              <a:t>sum()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# of</a:t>
            </a:r>
            <a:r>
              <a:rPr sz="1250" spc="-18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TRUE’s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5"/>
              </a:spcBef>
            </a:pPr>
            <a:r>
              <a:rPr sz="1250" b="1" spc="-65" dirty="0">
                <a:solidFill>
                  <a:srgbClr val="4C4C4C"/>
                </a:solidFill>
                <a:latin typeface="Arial"/>
                <a:cs typeface="Arial"/>
              </a:rPr>
              <a:t>POSITION/ORDER</a:t>
            </a:r>
            <a:endParaRPr sz="1250">
              <a:latin typeface="Arial"/>
              <a:cs typeface="Arial"/>
            </a:endParaRPr>
          </a:p>
          <a:p>
            <a:pPr marL="252729" marR="1776730">
              <a:lnSpc>
                <a:spcPts val="1280"/>
              </a:lnSpc>
              <a:spcBef>
                <a:spcPts val="540"/>
              </a:spcBef>
            </a:pP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first()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first</a:t>
            </a:r>
            <a:r>
              <a:rPr sz="1250" spc="-204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last()</a:t>
            </a:r>
            <a:r>
              <a:rPr sz="1250" b="1" spc="-23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last </a:t>
            </a:r>
            <a:r>
              <a:rPr sz="1250" spc="25" dirty="0">
                <a:latin typeface="Calibri"/>
                <a:cs typeface="Calibri"/>
              </a:rPr>
              <a:t>value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ts val="1280"/>
              </a:lnSpc>
            </a:pPr>
            <a:r>
              <a:rPr sz="1250" spc="20" dirty="0">
                <a:latin typeface="Calibri"/>
                <a:cs typeface="Calibri"/>
              </a:rPr>
              <a:t>dplyr::</a:t>
            </a:r>
            <a:r>
              <a:rPr sz="1250" b="1" spc="20" dirty="0">
                <a:latin typeface="Arial"/>
                <a:cs typeface="Arial"/>
              </a:rPr>
              <a:t>nth()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nth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location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vector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5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RANK</a:t>
            </a:r>
            <a:endParaRPr sz="1250">
              <a:latin typeface="Arial"/>
              <a:cs typeface="Arial"/>
            </a:endParaRPr>
          </a:p>
          <a:p>
            <a:pPr marL="700405" marR="1290320">
              <a:lnSpc>
                <a:spcPts val="1280"/>
              </a:lnSpc>
              <a:spcBef>
                <a:spcPts val="540"/>
              </a:spcBef>
            </a:pPr>
            <a:r>
              <a:rPr sz="1250" b="1" dirty="0">
                <a:latin typeface="Arial"/>
                <a:cs typeface="Arial"/>
              </a:rPr>
              <a:t>quantile()</a:t>
            </a:r>
            <a:r>
              <a:rPr sz="1250" b="1" spc="-28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nth </a:t>
            </a:r>
            <a:r>
              <a:rPr sz="1250" spc="35" dirty="0">
                <a:latin typeface="Calibri"/>
                <a:cs typeface="Calibri"/>
              </a:rPr>
              <a:t>quantile  </a:t>
            </a:r>
            <a:r>
              <a:rPr sz="1250" b="1" dirty="0">
                <a:latin typeface="Arial"/>
                <a:cs typeface="Arial"/>
              </a:rPr>
              <a:t>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5" dirty="0">
                <a:latin typeface="Calibri"/>
                <a:cs typeface="Calibri"/>
              </a:rPr>
              <a:t>minimum </a:t>
            </a:r>
            <a:r>
              <a:rPr sz="1250" spc="25" dirty="0">
                <a:latin typeface="Calibri"/>
                <a:cs typeface="Calibri"/>
              </a:rPr>
              <a:t>value  </a:t>
            </a:r>
            <a:r>
              <a:rPr sz="1250" b="1" spc="-5" dirty="0">
                <a:latin typeface="Arial"/>
                <a:cs typeface="Arial"/>
              </a:rPr>
              <a:t>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5" dirty="0">
                <a:latin typeface="Calibri"/>
                <a:cs typeface="Calibri"/>
              </a:rPr>
              <a:t>maximum</a:t>
            </a:r>
            <a:r>
              <a:rPr sz="1250" spc="-20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value</a:t>
            </a:r>
            <a:endParaRPr sz="125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060"/>
              </a:spcBef>
            </a:pPr>
            <a:r>
              <a:rPr sz="1250" b="1" spc="-120" dirty="0">
                <a:solidFill>
                  <a:srgbClr val="4C4C4C"/>
                </a:solidFill>
                <a:latin typeface="Arial"/>
                <a:cs typeface="Arial"/>
              </a:rPr>
              <a:t>SPREAD</a:t>
            </a:r>
            <a:endParaRPr sz="1250">
              <a:latin typeface="Arial"/>
              <a:cs typeface="Arial"/>
            </a:endParaRPr>
          </a:p>
          <a:p>
            <a:pPr marL="700405">
              <a:lnSpc>
                <a:spcPts val="1390"/>
              </a:lnSpc>
              <a:spcBef>
                <a:spcPts val="315"/>
              </a:spcBef>
            </a:pPr>
            <a:r>
              <a:rPr sz="1250" b="1" spc="-25" dirty="0">
                <a:latin typeface="Arial"/>
                <a:cs typeface="Arial"/>
              </a:rPr>
              <a:t>IQR() </a:t>
            </a:r>
            <a:r>
              <a:rPr sz="1250" spc="15" dirty="0">
                <a:latin typeface="Calibri"/>
                <a:cs typeface="Calibri"/>
              </a:rPr>
              <a:t>- Inter-Quartile</a:t>
            </a:r>
            <a:r>
              <a:rPr sz="1250" spc="-15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Range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5" dirty="0">
                <a:latin typeface="Arial"/>
                <a:cs typeface="Arial"/>
              </a:rPr>
              <a:t>mad()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median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absolute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deviation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280"/>
              </a:lnSpc>
            </a:pPr>
            <a:r>
              <a:rPr sz="1250" b="1" spc="-30" dirty="0">
                <a:latin typeface="Arial"/>
                <a:cs typeface="Arial"/>
              </a:rPr>
              <a:t>sd()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standard</a:t>
            </a:r>
            <a:r>
              <a:rPr sz="1250" spc="-14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deviation</a:t>
            </a:r>
            <a:endParaRPr sz="1250">
              <a:latin typeface="Calibri"/>
              <a:cs typeface="Calibri"/>
            </a:endParaRPr>
          </a:p>
          <a:p>
            <a:pPr marL="700405">
              <a:lnSpc>
                <a:spcPts val="1390"/>
              </a:lnSpc>
            </a:pPr>
            <a:r>
              <a:rPr sz="1250" b="1" spc="-5" dirty="0">
                <a:latin typeface="Arial"/>
                <a:cs typeface="Arial"/>
              </a:rPr>
              <a:t>var()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1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variance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91718" y="4011958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78395" y="5553316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1943" y="3508064"/>
            <a:ext cx="3683635" cy="7308850"/>
          </a:xfrm>
          <a:custGeom>
            <a:avLst/>
            <a:gdLst/>
            <a:ahLst/>
            <a:cxnLst/>
            <a:rect l="l" t="t" r="r" b="b"/>
            <a:pathLst>
              <a:path w="3683635" h="7308850">
                <a:moveTo>
                  <a:pt x="0" y="0"/>
                </a:moveTo>
                <a:lnTo>
                  <a:pt x="0" y="7308677"/>
                </a:lnTo>
                <a:lnTo>
                  <a:pt x="3683133" y="7308677"/>
                </a:lnTo>
                <a:lnTo>
                  <a:pt x="3683133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39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 rot="20520000">
            <a:off x="15402801" y="6093873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39019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107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 rot="20520000">
            <a:off x="15332008" y="6445017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39019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980" y="1128626"/>
            <a:ext cx="12331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n()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3471" y="2824909"/>
            <a:ext cx="101885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dataset/group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5335" y="3791374"/>
            <a:ext cx="1600263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babynames %&gt;% </a:t>
            </a:r>
            <a:r>
              <a:rPr sz="3850" spc="15" dirty="0">
                <a:latin typeface="Courier New"/>
                <a:cs typeface="Courier New"/>
              </a:rPr>
              <a:t>summarise(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 =</a:t>
            </a:r>
            <a:r>
              <a:rPr sz="3850" spc="-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n()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8004" y="6109761"/>
            <a:ext cx="2010410" cy="623570"/>
          </a:xfrm>
          <a:prstGeom prst="rect">
            <a:avLst/>
          </a:prstGeom>
          <a:solidFill>
            <a:srgbClr val="767C85"/>
          </a:solidFill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3300" b="1" spc="-1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2769" y="6774663"/>
            <a:ext cx="2021205" cy="628650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4127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25"/>
              </a:spcBef>
            </a:pPr>
            <a:r>
              <a:rPr sz="3300" spc="-35" dirty="0">
                <a:latin typeface="Calibri"/>
                <a:cs typeface="Calibri"/>
              </a:rPr>
              <a:t>1924665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51106" y="656513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84759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108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6707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7750" y="1128626"/>
            <a:ext cx="50184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n_di</a:t>
            </a:r>
            <a:r>
              <a:rPr spc="60" dirty="0"/>
              <a:t>s</a:t>
            </a:r>
            <a:r>
              <a:rPr spc="145" dirty="0"/>
              <a:t>tin</a:t>
            </a:r>
            <a:r>
              <a:rPr spc="80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3471" y="2824909"/>
            <a:ext cx="110547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distinct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values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variable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5335" y="3791374"/>
            <a:ext cx="1755521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babynames %&gt;% summarise(n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n(),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nname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4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n_distinct(name)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494444" y="6109761"/>
          <a:ext cx="4161789" cy="1314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959"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1924665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97310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9251106" y="656513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84759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109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6707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9669" y="4290833"/>
            <a:ext cx="1068895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335" dirty="0">
                <a:solidFill>
                  <a:srgbClr val="F3F3F3"/>
                </a:solidFill>
                <a:latin typeface="Calibri"/>
                <a:cs typeface="Calibri"/>
              </a:rPr>
              <a:t>Import</a:t>
            </a:r>
            <a:r>
              <a:rPr sz="16450" b="1" spc="-509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6450" b="1" spc="220" dirty="0">
                <a:solidFill>
                  <a:srgbClr val="F3F3F3"/>
                </a:solidFill>
                <a:latin typeface="Calibri"/>
                <a:cs typeface="Calibri"/>
              </a:rPr>
              <a:t>data</a:t>
            </a:r>
            <a:endParaRPr sz="1645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9395" y="1212393"/>
            <a:ext cx="1339532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14" dirty="0"/>
              <a:t>How </a:t>
            </a:r>
            <a:r>
              <a:rPr sz="7400" spc="175" dirty="0"/>
              <a:t>should </a:t>
            </a:r>
            <a:r>
              <a:rPr sz="7400" dirty="0"/>
              <a:t>we </a:t>
            </a:r>
            <a:r>
              <a:rPr sz="7400" spc="70" dirty="0"/>
              <a:t>define</a:t>
            </a:r>
            <a:r>
              <a:rPr sz="7400" spc="-1105" dirty="0"/>
              <a:t> </a:t>
            </a:r>
            <a:r>
              <a:rPr sz="7400" spc="100" dirty="0"/>
              <a:t>popularity?</a:t>
            </a:r>
            <a:endParaRPr sz="7400"/>
          </a:p>
        </p:txBody>
      </p:sp>
      <p:sp>
        <p:nvSpPr>
          <p:cNvPr id="5" name="object 5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110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1142" y="3086682"/>
            <a:ext cx="13650594" cy="3177540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4950" spc="-175" dirty="0">
                <a:latin typeface="Calibri"/>
                <a:cs typeface="Calibri"/>
              </a:rPr>
              <a:t>A </a:t>
            </a:r>
            <a:r>
              <a:rPr sz="4950" spc="90" dirty="0">
                <a:latin typeface="Calibri"/>
                <a:cs typeface="Calibri"/>
              </a:rPr>
              <a:t>name </a:t>
            </a:r>
            <a:r>
              <a:rPr sz="4950" spc="105" dirty="0">
                <a:latin typeface="Calibri"/>
                <a:cs typeface="Calibri"/>
              </a:rPr>
              <a:t>is </a:t>
            </a:r>
            <a:r>
              <a:rPr sz="4950" spc="95" dirty="0">
                <a:latin typeface="Calibri"/>
                <a:cs typeface="Calibri"/>
              </a:rPr>
              <a:t>popular</a:t>
            </a:r>
            <a:r>
              <a:rPr sz="4950" spc="-545" dirty="0">
                <a:latin typeface="Calibri"/>
                <a:cs typeface="Calibri"/>
              </a:rPr>
              <a:t> </a:t>
            </a:r>
            <a:r>
              <a:rPr sz="4950" spc="-30" dirty="0">
                <a:latin typeface="Calibri"/>
                <a:cs typeface="Calibri"/>
              </a:rPr>
              <a:t>if:</a:t>
            </a:r>
            <a:endParaRPr sz="4950">
              <a:latin typeface="Calibri"/>
              <a:cs typeface="Calibri"/>
            </a:endParaRPr>
          </a:p>
          <a:p>
            <a:pPr marL="776605" marR="5080" indent="-764540">
              <a:lnSpc>
                <a:spcPct val="104099"/>
              </a:lnSpc>
              <a:spcBef>
                <a:spcPts val="3135"/>
              </a:spcBef>
              <a:tabLst>
                <a:tab pos="776605" algn="l"/>
              </a:tabLst>
            </a:pPr>
            <a:r>
              <a:rPr sz="4950" spc="-35" dirty="0">
                <a:latin typeface="Calibri"/>
                <a:cs typeface="Calibri"/>
              </a:rPr>
              <a:t>1.	</a:t>
            </a:r>
            <a:r>
              <a:rPr sz="4950" b="1" spc="-375" dirty="0">
                <a:latin typeface="Arial"/>
                <a:cs typeface="Arial"/>
              </a:rPr>
              <a:t>Sums</a:t>
            </a:r>
            <a:r>
              <a:rPr sz="4950" b="1" spc="-385" dirty="0">
                <a:latin typeface="Arial"/>
                <a:cs typeface="Arial"/>
              </a:rPr>
              <a:t> </a:t>
            </a:r>
            <a:r>
              <a:rPr sz="4950" spc="20" dirty="0">
                <a:latin typeface="Calibri"/>
                <a:cs typeface="Calibri"/>
              </a:rPr>
              <a:t>-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large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number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0" dirty="0">
                <a:latin typeface="Calibri"/>
                <a:cs typeface="Calibri"/>
              </a:rPr>
              <a:t>children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have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name  </a:t>
            </a:r>
            <a:r>
              <a:rPr sz="4950" spc="45" dirty="0">
                <a:latin typeface="Calibri"/>
                <a:cs typeface="Calibri"/>
              </a:rPr>
              <a:t>when </a:t>
            </a:r>
            <a:r>
              <a:rPr sz="4950" spc="70" dirty="0">
                <a:latin typeface="Calibri"/>
                <a:cs typeface="Calibri"/>
              </a:rPr>
              <a:t>you </a:t>
            </a:r>
            <a:r>
              <a:rPr sz="4950" spc="120" dirty="0">
                <a:latin typeface="Calibri"/>
                <a:cs typeface="Calibri"/>
              </a:rPr>
              <a:t>sum </a:t>
            </a:r>
            <a:r>
              <a:rPr sz="4950" spc="95" dirty="0">
                <a:latin typeface="Calibri"/>
                <a:cs typeface="Calibri"/>
              </a:rPr>
              <a:t>across</a:t>
            </a:r>
            <a:r>
              <a:rPr sz="4950" spc="-76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years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824971"/>
            <a:ext cx="41097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-4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7452" y="1683583"/>
            <a:ext cx="122770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filter(name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"Khaleesi"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&amp; sex ==</a:t>
            </a:r>
            <a:r>
              <a:rPr sz="41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"F")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3413508"/>
          <a:ext cx="11938631" cy="608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2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4241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98933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28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0.0000145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0.0000754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243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0.000126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369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0.000189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341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0.000175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371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0.000192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2017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1592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Khaleesi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466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0.000249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90515" y="3994971"/>
            <a:ext cx="7313930" cy="7313930"/>
          </a:xfrm>
          <a:custGeom>
            <a:avLst/>
            <a:gdLst/>
            <a:ahLst/>
            <a:cxnLst/>
            <a:rect l="l" t="t" r="r" b="b"/>
            <a:pathLst>
              <a:path w="7313930" h="7313930">
                <a:moveTo>
                  <a:pt x="7313584" y="0"/>
                </a:moveTo>
                <a:lnTo>
                  <a:pt x="0" y="7313584"/>
                </a:lnTo>
                <a:lnTo>
                  <a:pt x="3633146" y="7313584"/>
                </a:lnTo>
                <a:lnTo>
                  <a:pt x="7313584" y="3633145"/>
                </a:lnTo>
                <a:lnTo>
                  <a:pt x="73135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3759340" y="7780273"/>
            <a:ext cx="646741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2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6600" b="1" spc="-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6600" b="1" spc="13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6600" b="1" spc="-10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5568343" y="8528080"/>
            <a:ext cx="434500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6600" b="1" spc="-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60" dirty="0">
                <a:solidFill>
                  <a:srgbClr val="FFFFFF"/>
                </a:solidFill>
                <a:latin typeface="Calibri"/>
                <a:cs typeface="Calibri"/>
              </a:rPr>
              <a:t>name?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83461" y="2835381"/>
            <a:ext cx="8406765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b="1" spc="-130" dirty="0">
                <a:solidFill>
                  <a:srgbClr val="F3F3F3"/>
                </a:solidFill>
                <a:latin typeface="Calibri"/>
                <a:cs typeface="Calibri"/>
              </a:rPr>
              <a:t>G</a:t>
            </a:r>
            <a:r>
              <a:rPr sz="16450" b="1" spc="135" dirty="0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sz="16450" b="1" spc="409" dirty="0">
                <a:solidFill>
                  <a:srgbClr val="F3F3F3"/>
                </a:solidFill>
                <a:latin typeface="Calibri"/>
                <a:cs typeface="Calibri"/>
              </a:rPr>
              <a:t>ouping</a:t>
            </a:r>
            <a:endParaRPr sz="16450">
              <a:latin typeface="Calibri"/>
              <a:cs typeface="Calibri"/>
            </a:endParaRPr>
          </a:p>
          <a:p>
            <a:pPr marR="2540" algn="ctr">
              <a:lnSpc>
                <a:spcPct val="100000"/>
              </a:lnSpc>
              <a:spcBef>
                <a:spcPts val="1035"/>
              </a:spcBef>
            </a:pPr>
            <a:r>
              <a:rPr sz="16450" b="1" spc="425" dirty="0">
                <a:solidFill>
                  <a:srgbClr val="F3F3F3"/>
                </a:solidFill>
                <a:latin typeface="Calibri"/>
                <a:cs typeface="Calibri"/>
              </a:rPr>
              <a:t>cases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7212" y="2881712"/>
            <a:ext cx="6621857" cy="827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93804" y="2975950"/>
            <a:ext cx="6328672" cy="7978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93804" y="2975950"/>
            <a:ext cx="6329045" cy="7979409"/>
          </a:xfrm>
          <a:custGeom>
            <a:avLst/>
            <a:gdLst/>
            <a:ahLst/>
            <a:cxnLst/>
            <a:rect l="l" t="t" r="r" b="b"/>
            <a:pathLst>
              <a:path w="6329045" h="7979409">
                <a:moveTo>
                  <a:pt x="0" y="0"/>
                </a:moveTo>
                <a:lnTo>
                  <a:pt x="6328672" y="0"/>
                </a:lnTo>
                <a:lnTo>
                  <a:pt x="6328672" y="7978814"/>
                </a:lnTo>
                <a:lnTo>
                  <a:pt x="0" y="79788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2579" y="4738339"/>
            <a:ext cx="2087245" cy="4912360"/>
          </a:xfrm>
          <a:custGeom>
            <a:avLst/>
            <a:gdLst/>
            <a:ahLst/>
            <a:cxnLst/>
            <a:rect l="l" t="t" r="r" b="b"/>
            <a:pathLst>
              <a:path w="2087245" h="4912359">
                <a:moveTo>
                  <a:pt x="2075195" y="0"/>
                </a:moveTo>
                <a:lnTo>
                  <a:pt x="0" y="854494"/>
                </a:lnTo>
                <a:lnTo>
                  <a:pt x="2665" y="2597140"/>
                </a:lnTo>
                <a:lnTo>
                  <a:pt x="2087118" y="4911850"/>
                </a:lnTo>
                <a:lnTo>
                  <a:pt x="2075195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9703" y="5591140"/>
            <a:ext cx="2936240" cy="1749425"/>
          </a:xfrm>
          <a:custGeom>
            <a:avLst/>
            <a:gdLst/>
            <a:ahLst/>
            <a:cxnLst/>
            <a:rect l="l" t="t" r="r" b="b"/>
            <a:pathLst>
              <a:path w="2936240" h="1749425">
                <a:moveTo>
                  <a:pt x="0" y="0"/>
                </a:moveTo>
                <a:lnTo>
                  <a:pt x="2935973" y="0"/>
                </a:lnTo>
                <a:lnTo>
                  <a:pt x="2935973" y="1749217"/>
                </a:lnTo>
                <a:lnTo>
                  <a:pt x="0" y="174921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51056" y="1128626"/>
            <a:ext cx="124313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03-Transform-Exercises.Rmd</a:t>
            </a:r>
          </a:p>
        </p:txBody>
      </p:sp>
      <p:sp>
        <p:nvSpPr>
          <p:cNvPr id="9" name="object 9"/>
          <p:cNvSpPr/>
          <p:nvPr/>
        </p:nvSpPr>
        <p:spPr>
          <a:xfrm>
            <a:off x="5804789" y="4656036"/>
            <a:ext cx="10272265" cy="5184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1853" y="4760745"/>
            <a:ext cx="9958133" cy="4869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61853" y="4760745"/>
            <a:ext cx="9958705" cy="4870450"/>
          </a:xfrm>
          <a:custGeom>
            <a:avLst/>
            <a:gdLst/>
            <a:ahLst/>
            <a:cxnLst/>
            <a:rect l="l" t="t" r="r" b="b"/>
            <a:pathLst>
              <a:path w="9958705" h="4870450">
                <a:moveTo>
                  <a:pt x="0" y="0"/>
                </a:moveTo>
                <a:lnTo>
                  <a:pt x="0" y="4869943"/>
                </a:lnTo>
                <a:lnTo>
                  <a:pt x="9958138" y="4869943"/>
                </a:lnTo>
                <a:lnTo>
                  <a:pt x="9958138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77784" y="6163353"/>
            <a:ext cx="3783965" cy="1604010"/>
          </a:xfrm>
          <a:custGeom>
            <a:avLst/>
            <a:gdLst/>
            <a:ahLst/>
            <a:cxnLst/>
            <a:rect l="l" t="t" r="r" b="b"/>
            <a:pathLst>
              <a:path w="3783965" h="1604009">
                <a:moveTo>
                  <a:pt x="3626528" y="0"/>
                </a:moveTo>
                <a:lnTo>
                  <a:pt x="611573" y="0"/>
                </a:lnTo>
                <a:lnTo>
                  <a:pt x="561802" y="8018"/>
                </a:lnTo>
                <a:lnTo>
                  <a:pt x="518592" y="30351"/>
                </a:lnTo>
                <a:lnTo>
                  <a:pt x="484528" y="64414"/>
                </a:lnTo>
                <a:lnTo>
                  <a:pt x="462193" y="107622"/>
                </a:lnTo>
                <a:lnTo>
                  <a:pt x="454174" y="157389"/>
                </a:lnTo>
                <a:lnTo>
                  <a:pt x="454174" y="636106"/>
                </a:lnTo>
                <a:lnTo>
                  <a:pt x="0" y="767319"/>
                </a:lnTo>
                <a:lnTo>
                  <a:pt x="454174" y="898205"/>
                </a:lnTo>
                <a:lnTo>
                  <a:pt x="454174" y="1446291"/>
                </a:lnTo>
                <a:lnTo>
                  <a:pt x="462193" y="1496093"/>
                </a:lnTo>
                <a:lnTo>
                  <a:pt x="484528" y="1539381"/>
                </a:lnTo>
                <a:lnTo>
                  <a:pt x="518592" y="1573541"/>
                </a:lnTo>
                <a:lnTo>
                  <a:pt x="561802" y="1595955"/>
                </a:lnTo>
                <a:lnTo>
                  <a:pt x="611573" y="1604008"/>
                </a:lnTo>
                <a:lnTo>
                  <a:pt x="3626528" y="1604008"/>
                </a:lnTo>
                <a:lnTo>
                  <a:pt x="3676297" y="1595955"/>
                </a:lnTo>
                <a:lnTo>
                  <a:pt x="3719504" y="1573541"/>
                </a:lnTo>
                <a:lnTo>
                  <a:pt x="3753566" y="1539381"/>
                </a:lnTo>
                <a:lnTo>
                  <a:pt x="3775898" y="1496093"/>
                </a:lnTo>
                <a:lnTo>
                  <a:pt x="3783916" y="1446291"/>
                </a:lnTo>
                <a:lnTo>
                  <a:pt x="3783916" y="157389"/>
                </a:lnTo>
                <a:lnTo>
                  <a:pt x="3775898" y="107622"/>
                </a:lnTo>
                <a:lnTo>
                  <a:pt x="3753566" y="64414"/>
                </a:lnTo>
                <a:lnTo>
                  <a:pt x="3719504" y="30351"/>
                </a:lnTo>
                <a:lnTo>
                  <a:pt x="3676297" y="8018"/>
                </a:lnTo>
                <a:lnTo>
                  <a:pt x="3626528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395177" y="6416423"/>
            <a:ext cx="280543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410" marR="5080" indent="-220345">
              <a:lnSpc>
                <a:spcPts val="4120"/>
              </a:lnSpc>
              <a:spcBef>
                <a:spcPts val="100"/>
              </a:spcBef>
            </a:pPr>
            <a:r>
              <a:rPr sz="3300" b="1" spc="5" dirty="0">
                <a:solidFill>
                  <a:srgbClr val="FFFFFF"/>
                </a:solidFill>
                <a:latin typeface="Calibri"/>
                <a:cs typeface="Calibri"/>
              </a:rPr>
              <a:t>Toy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3300" b="1" spc="-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practice</a:t>
            </a:r>
            <a:r>
              <a:rPr sz="33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8033" y="3591080"/>
            <a:ext cx="8213188" cy="4869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18033" y="3591080"/>
            <a:ext cx="8213725" cy="4870450"/>
          </a:xfrm>
          <a:custGeom>
            <a:avLst/>
            <a:gdLst/>
            <a:ahLst/>
            <a:cxnLst/>
            <a:rect l="l" t="t" r="r" b="b"/>
            <a:pathLst>
              <a:path w="8213725" h="4870450">
                <a:moveTo>
                  <a:pt x="0" y="0"/>
                </a:moveTo>
                <a:lnTo>
                  <a:pt x="0" y="4869943"/>
                </a:lnTo>
                <a:lnTo>
                  <a:pt x="8213100" y="4869943"/>
                </a:lnTo>
                <a:lnTo>
                  <a:pt x="8213100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007816" y="2803968"/>
            <a:ext cx="20275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solidFill>
                  <a:srgbClr val="A6AAA9"/>
                </a:solidFill>
              </a:rPr>
              <a:t>pollution</a:t>
            </a:r>
            <a:endParaRPr sz="41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182874" y="3596749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109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723" y="5832204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85477" y="5439624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8161" y="3649103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9293" y="9248068"/>
            <a:ext cx="18985865" cy="182943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3114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1820"/>
              </a:spcBef>
            </a:pPr>
            <a:r>
              <a:rPr sz="3850" spc="10" dirty="0">
                <a:latin typeface="Courier New"/>
                <a:cs typeface="Courier New"/>
              </a:rPr>
              <a:t>pollution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510540">
              <a:lnSpc>
                <a:spcPct val="100000"/>
              </a:lnSpc>
              <a:spcBef>
                <a:spcPts val="1400"/>
              </a:spcBef>
            </a:pPr>
            <a:r>
              <a:rPr sz="3850" spc="10" dirty="0">
                <a:latin typeface="Courier New"/>
                <a:cs typeface="Courier New"/>
              </a:rPr>
              <a:t>summarise(mean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mean(amount), sum </a:t>
            </a:r>
            <a:r>
              <a:rPr sz="3850" spc="15" dirty="0">
                <a:latin typeface="Courier New"/>
                <a:cs typeface="Courier New"/>
              </a:rPr>
              <a:t>= </a:t>
            </a:r>
            <a:r>
              <a:rPr sz="3850" spc="10" dirty="0">
                <a:latin typeface="Courier New"/>
                <a:cs typeface="Courier New"/>
              </a:rPr>
              <a:t>sum(amount), </a:t>
            </a:r>
            <a:r>
              <a:rPr sz="3850" spc="15" dirty="0">
                <a:latin typeface="Courier New"/>
                <a:cs typeface="Courier New"/>
              </a:rPr>
              <a:t>n =</a:t>
            </a:r>
            <a:r>
              <a:rPr sz="3850" spc="-5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85477" y="5439624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8161" y="3649103"/>
          <a:ext cx="5676897" cy="4918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787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164876" y="3315882"/>
            <a:ext cx="6617334" cy="5592445"/>
          </a:xfrm>
          <a:custGeom>
            <a:avLst/>
            <a:gdLst/>
            <a:ahLst/>
            <a:cxnLst/>
            <a:rect l="l" t="t" r="r" b="b"/>
            <a:pathLst>
              <a:path w="6617334" h="559244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4815898"/>
                </a:lnTo>
                <a:lnTo>
                  <a:pt x="6615504" y="4863194"/>
                </a:lnTo>
                <a:lnTo>
                  <a:pt x="6611307" y="4909740"/>
                </a:lnTo>
                <a:lnTo>
                  <a:pt x="6604412" y="4955456"/>
                </a:lnTo>
                <a:lnTo>
                  <a:pt x="6594899" y="5000259"/>
                </a:lnTo>
                <a:lnTo>
                  <a:pt x="6582851" y="5044070"/>
                </a:lnTo>
                <a:lnTo>
                  <a:pt x="6568347" y="5086807"/>
                </a:lnTo>
                <a:lnTo>
                  <a:pt x="6551470" y="5128388"/>
                </a:lnTo>
                <a:lnTo>
                  <a:pt x="6532301" y="5168732"/>
                </a:lnTo>
                <a:lnTo>
                  <a:pt x="6510920" y="5207759"/>
                </a:lnTo>
                <a:lnTo>
                  <a:pt x="6487409" y="5245386"/>
                </a:lnTo>
                <a:lnTo>
                  <a:pt x="6461850" y="5281533"/>
                </a:lnTo>
                <a:lnTo>
                  <a:pt x="6434323" y="5316119"/>
                </a:lnTo>
                <a:lnTo>
                  <a:pt x="6404909" y="5349061"/>
                </a:lnTo>
                <a:lnTo>
                  <a:pt x="6373690" y="5380280"/>
                </a:lnTo>
                <a:lnTo>
                  <a:pt x="6340747" y="5409694"/>
                </a:lnTo>
                <a:lnTo>
                  <a:pt x="6306162" y="5437221"/>
                </a:lnTo>
                <a:lnTo>
                  <a:pt x="6270015" y="5462781"/>
                </a:lnTo>
                <a:lnTo>
                  <a:pt x="6232388" y="5486291"/>
                </a:lnTo>
                <a:lnTo>
                  <a:pt x="6193361" y="5507672"/>
                </a:lnTo>
                <a:lnTo>
                  <a:pt x="6153017" y="5526842"/>
                </a:lnTo>
                <a:lnTo>
                  <a:pt x="6111436" y="5543719"/>
                </a:lnTo>
                <a:lnTo>
                  <a:pt x="6068699" y="5558222"/>
                </a:lnTo>
                <a:lnTo>
                  <a:pt x="6024888" y="5570271"/>
                </a:lnTo>
                <a:lnTo>
                  <a:pt x="5980084" y="5579783"/>
                </a:lnTo>
                <a:lnTo>
                  <a:pt x="5934369" y="5586678"/>
                </a:lnTo>
                <a:lnTo>
                  <a:pt x="5887822" y="5590875"/>
                </a:lnTo>
                <a:lnTo>
                  <a:pt x="5840526" y="5592292"/>
                </a:lnTo>
                <a:lnTo>
                  <a:pt x="776394" y="5592292"/>
                </a:lnTo>
                <a:lnTo>
                  <a:pt x="729098" y="5590875"/>
                </a:lnTo>
                <a:lnTo>
                  <a:pt x="682552" y="5586678"/>
                </a:lnTo>
                <a:lnTo>
                  <a:pt x="636836" y="5579783"/>
                </a:lnTo>
                <a:lnTo>
                  <a:pt x="592032" y="5570271"/>
                </a:lnTo>
                <a:lnTo>
                  <a:pt x="548221" y="5558222"/>
                </a:lnTo>
                <a:lnTo>
                  <a:pt x="505485" y="5543719"/>
                </a:lnTo>
                <a:lnTo>
                  <a:pt x="463904" y="5526842"/>
                </a:lnTo>
                <a:lnTo>
                  <a:pt x="423559" y="5507672"/>
                </a:lnTo>
                <a:lnTo>
                  <a:pt x="384533" y="5486291"/>
                </a:lnTo>
                <a:lnTo>
                  <a:pt x="346905" y="5462781"/>
                </a:lnTo>
                <a:lnTo>
                  <a:pt x="310758" y="5437221"/>
                </a:lnTo>
                <a:lnTo>
                  <a:pt x="276173" y="5409694"/>
                </a:lnTo>
                <a:lnTo>
                  <a:pt x="243230" y="5380280"/>
                </a:lnTo>
                <a:lnTo>
                  <a:pt x="212011" y="5349061"/>
                </a:lnTo>
                <a:lnTo>
                  <a:pt x="182598" y="5316119"/>
                </a:lnTo>
                <a:lnTo>
                  <a:pt x="155071" y="5281533"/>
                </a:lnTo>
                <a:lnTo>
                  <a:pt x="129511" y="5245386"/>
                </a:lnTo>
                <a:lnTo>
                  <a:pt x="106000" y="5207759"/>
                </a:lnTo>
                <a:lnTo>
                  <a:pt x="84619" y="5168732"/>
                </a:lnTo>
                <a:lnTo>
                  <a:pt x="65450" y="5128388"/>
                </a:lnTo>
                <a:lnTo>
                  <a:pt x="48573" y="5086807"/>
                </a:lnTo>
                <a:lnTo>
                  <a:pt x="34069" y="5044070"/>
                </a:lnTo>
                <a:lnTo>
                  <a:pt x="22021" y="5000259"/>
                </a:lnTo>
                <a:lnTo>
                  <a:pt x="12508" y="4955456"/>
                </a:lnTo>
                <a:lnTo>
                  <a:pt x="5613" y="4909740"/>
                </a:lnTo>
                <a:lnTo>
                  <a:pt x="1416" y="4863194"/>
                </a:lnTo>
                <a:lnTo>
                  <a:pt x="0" y="4815898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90556" y="5436656"/>
          <a:ext cx="513460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42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252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164876" y="3315882"/>
            <a:ext cx="6617334" cy="5592445"/>
          </a:xfrm>
          <a:custGeom>
            <a:avLst/>
            <a:gdLst/>
            <a:ahLst/>
            <a:cxnLst/>
            <a:rect l="l" t="t" r="r" b="b"/>
            <a:pathLst>
              <a:path w="6617334" h="559244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4815898"/>
                </a:lnTo>
                <a:lnTo>
                  <a:pt x="6615504" y="4863194"/>
                </a:lnTo>
                <a:lnTo>
                  <a:pt x="6611307" y="4909740"/>
                </a:lnTo>
                <a:lnTo>
                  <a:pt x="6604412" y="4955456"/>
                </a:lnTo>
                <a:lnTo>
                  <a:pt x="6594899" y="5000259"/>
                </a:lnTo>
                <a:lnTo>
                  <a:pt x="6582851" y="5044070"/>
                </a:lnTo>
                <a:lnTo>
                  <a:pt x="6568347" y="5086807"/>
                </a:lnTo>
                <a:lnTo>
                  <a:pt x="6551470" y="5128388"/>
                </a:lnTo>
                <a:lnTo>
                  <a:pt x="6532301" y="5168732"/>
                </a:lnTo>
                <a:lnTo>
                  <a:pt x="6510920" y="5207759"/>
                </a:lnTo>
                <a:lnTo>
                  <a:pt x="6487409" y="5245386"/>
                </a:lnTo>
                <a:lnTo>
                  <a:pt x="6461850" y="5281533"/>
                </a:lnTo>
                <a:lnTo>
                  <a:pt x="6434323" y="5316119"/>
                </a:lnTo>
                <a:lnTo>
                  <a:pt x="6404909" y="5349061"/>
                </a:lnTo>
                <a:lnTo>
                  <a:pt x="6373690" y="5380280"/>
                </a:lnTo>
                <a:lnTo>
                  <a:pt x="6340747" y="5409694"/>
                </a:lnTo>
                <a:lnTo>
                  <a:pt x="6306162" y="5437221"/>
                </a:lnTo>
                <a:lnTo>
                  <a:pt x="6270015" y="5462781"/>
                </a:lnTo>
                <a:lnTo>
                  <a:pt x="6232388" y="5486291"/>
                </a:lnTo>
                <a:lnTo>
                  <a:pt x="6193361" y="5507672"/>
                </a:lnTo>
                <a:lnTo>
                  <a:pt x="6153017" y="5526842"/>
                </a:lnTo>
                <a:lnTo>
                  <a:pt x="6111436" y="5543719"/>
                </a:lnTo>
                <a:lnTo>
                  <a:pt x="6068699" y="5558222"/>
                </a:lnTo>
                <a:lnTo>
                  <a:pt x="6024888" y="5570271"/>
                </a:lnTo>
                <a:lnTo>
                  <a:pt x="5980084" y="5579783"/>
                </a:lnTo>
                <a:lnTo>
                  <a:pt x="5934369" y="5586678"/>
                </a:lnTo>
                <a:lnTo>
                  <a:pt x="5887822" y="5590875"/>
                </a:lnTo>
                <a:lnTo>
                  <a:pt x="5840526" y="5592292"/>
                </a:lnTo>
                <a:lnTo>
                  <a:pt x="776394" y="5592292"/>
                </a:lnTo>
                <a:lnTo>
                  <a:pt x="729098" y="5590875"/>
                </a:lnTo>
                <a:lnTo>
                  <a:pt x="682552" y="5586678"/>
                </a:lnTo>
                <a:lnTo>
                  <a:pt x="636836" y="5579783"/>
                </a:lnTo>
                <a:lnTo>
                  <a:pt x="592032" y="5570271"/>
                </a:lnTo>
                <a:lnTo>
                  <a:pt x="548221" y="5558222"/>
                </a:lnTo>
                <a:lnTo>
                  <a:pt x="505485" y="5543719"/>
                </a:lnTo>
                <a:lnTo>
                  <a:pt x="463904" y="5526842"/>
                </a:lnTo>
                <a:lnTo>
                  <a:pt x="423559" y="5507672"/>
                </a:lnTo>
                <a:lnTo>
                  <a:pt x="384533" y="5486291"/>
                </a:lnTo>
                <a:lnTo>
                  <a:pt x="346905" y="5462781"/>
                </a:lnTo>
                <a:lnTo>
                  <a:pt x="310758" y="5437221"/>
                </a:lnTo>
                <a:lnTo>
                  <a:pt x="276173" y="5409694"/>
                </a:lnTo>
                <a:lnTo>
                  <a:pt x="243230" y="5380280"/>
                </a:lnTo>
                <a:lnTo>
                  <a:pt x="212011" y="5349061"/>
                </a:lnTo>
                <a:lnTo>
                  <a:pt x="182598" y="5316119"/>
                </a:lnTo>
                <a:lnTo>
                  <a:pt x="155071" y="5281533"/>
                </a:lnTo>
                <a:lnTo>
                  <a:pt x="129511" y="5245386"/>
                </a:lnTo>
                <a:lnTo>
                  <a:pt x="106000" y="5207759"/>
                </a:lnTo>
                <a:lnTo>
                  <a:pt x="84619" y="5168732"/>
                </a:lnTo>
                <a:lnTo>
                  <a:pt x="65450" y="5128388"/>
                </a:lnTo>
                <a:lnTo>
                  <a:pt x="48573" y="5086807"/>
                </a:lnTo>
                <a:lnTo>
                  <a:pt x="34069" y="5044070"/>
                </a:lnTo>
                <a:lnTo>
                  <a:pt x="22021" y="5000259"/>
                </a:lnTo>
                <a:lnTo>
                  <a:pt x="12508" y="4955456"/>
                </a:lnTo>
                <a:lnTo>
                  <a:pt x="5613" y="4909740"/>
                </a:lnTo>
                <a:lnTo>
                  <a:pt x="1416" y="4863194"/>
                </a:lnTo>
                <a:lnTo>
                  <a:pt x="0" y="4815898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28161" y="3659574"/>
          <a:ext cx="5676897" cy="49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72374" y="5500139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19.0</a:t>
            </a:r>
            <a:endParaRPr sz="2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15249" y="5500139"/>
            <a:ext cx="41973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38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47655" y="5500139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46723" y="2264635"/>
            <a:ext cx="9848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37244" y="2264635"/>
            <a:ext cx="77533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sum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37183" y="2264635"/>
            <a:ext cx="23050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72374" y="2934772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18.5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15249" y="2934772"/>
            <a:ext cx="41973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37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47655" y="2934772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2374" y="7740908"/>
            <a:ext cx="73406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5" dirty="0">
                <a:latin typeface="Arial"/>
                <a:cs typeface="Arial"/>
              </a:rPr>
              <a:t>88.5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10541" y="7740908"/>
            <a:ext cx="6292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177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47655" y="7740908"/>
            <a:ext cx="2101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2950" spc="10" dirty="0"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628161" y="7219675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628161" y="4853255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426955" y="9411096"/>
            <a:ext cx="112712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95" dirty="0">
                <a:latin typeface="Calibri"/>
                <a:cs typeface="Calibri"/>
              </a:rPr>
              <a:t>group_by() </a:t>
            </a:r>
            <a:r>
              <a:rPr sz="8250" spc="-15" dirty="0">
                <a:latin typeface="Calibri"/>
                <a:cs typeface="Calibri"/>
              </a:rPr>
              <a:t>+</a:t>
            </a:r>
            <a:r>
              <a:rPr sz="8250" spc="-565" dirty="0">
                <a:latin typeface="Calibri"/>
                <a:cs typeface="Calibri"/>
              </a:rPr>
              <a:t> </a:t>
            </a:r>
            <a:r>
              <a:rPr sz="8250" spc="125" dirty="0">
                <a:latin typeface="Calibri"/>
                <a:cs typeface="Calibri"/>
              </a:rPr>
              <a:t>summarise()</a:t>
            </a:r>
            <a:endParaRPr sz="825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2685477" y="2078470"/>
          <a:ext cx="5137149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2685477" y="7550735"/>
          <a:ext cx="513460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4686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88.5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177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2685477" y="5313974"/>
          <a:ext cx="51371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8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19.0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628161" y="1638693"/>
          <a:ext cx="5676897" cy="2219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3164876" y="6834939"/>
            <a:ext cx="6617334" cy="2073275"/>
          </a:xfrm>
          <a:custGeom>
            <a:avLst/>
            <a:gdLst/>
            <a:ahLst/>
            <a:cxnLst/>
            <a:rect l="l" t="t" r="r" b="b"/>
            <a:pathLst>
              <a:path w="6617334" h="207327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1296841"/>
                </a:lnTo>
                <a:lnTo>
                  <a:pt x="6615504" y="1344136"/>
                </a:lnTo>
                <a:lnTo>
                  <a:pt x="6611307" y="1390683"/>
                </a:lnTo>
                <a:lnTo>
                  <a:pt x="6604412" y="1436398"/>
                </a:lnTo>
                <a:lnTo>
                  <a:pt x="6594899" y="1481202"/>
                </a:lnTo>
                <a:lnTo>
                  <a:pt x="6582851" y="1525013"/>
                </a:lnTo>
                <a:lnTo>
                  <a:pt x="6568347" y="1567749"/>
                </a:lnTo>
                <a:lnTo>
                  <a:pt x="6551470" y="1609331"/>
                </a:lnTo>
                <a:lnTo>
                  <a:pt x="6532301" y="1649675"/>
                </a:lnTo>
                <a:lnTo>
                  <a:pt x="6510920" y="1688701"/>
                </a:lnTo>
                <a:lnTo>
                  <a:pt x="6487409" y="1726329"/>
                </a:lnTo>
                <a:lnTo>
                  <a:pt x="6461850" y="1762476"/>
                </a:lnTo>
                <a:lnTo>
                  <a:pt x="6434323" y="1797061"/>
                </a:lnTo>
                <a:lnTo>
                  <a:pt x="6404909" y="1830004"/>
                </a:lnTo>
                <a:lnTo>
                  <a:pt x="6373690" y="1861223"/>
                </a:lnTo>
                <a:lnTo>
                  <a:pt x="6340747" y="1890636"/>
                </a:lnTo>
                <a:lnTo>
                  <a:pt x="6306162" y="1918164"/>
                </a:lnTo>
                <a:lnTo>
                  <a:pt x="6270015" y="1943723"/>
                </a:lnTo>
                <a:lnTo>
                  <a:pt x="6232388" y="1967234"/>
                </a:lnTo>
                <a:lnTo>
                  <a:pt x="6193361" y="1988615"/>
                </a:lnTo>
                <a:lnTo>
                  <a:pt x="6153017" y="2007784"/>
                </a:lnTo>
                <a:lnTo>
                  <a:pt x="6111436" y="2024662"/>
                </a:lnTo>
                <a:lnTo>
                  <a:pt x="6068699" y="2039165"/>
                </a:lnTo>
                <a:lnTo>
                  <a:pt x="6024888" y="2051214"/>
                </a:lnTo>
                <a:lnTo>
                  <a:pt x="5980084" y="2060726"/>
                </a:lnTo>
                <a:lnTo>
                  <a:pt x="5934369" y="2067621"/>
                </a:lnTo>
                <a:lnTo>
                  <a:pt x="5887822" y="2071818"/>
                </a:lnTo>
                <a:lnTo>
                  <a:pt x="5840526" y="2073235"/>
                </a:lnTo>
                <a:lnTo>
                  <a:pt x="776394" y="2073235"/>
                </a:lnTo>
                <a:lnTo>
                  <a:pt x="729098" y="2071818"/>
                </a:lnTo>
                <a:lnTo>
                  <a:pt x="682552" y="2067621"/>
                </a:lnTo>
                <a:lnTo>
                  <a:pt x="636836" y="2060726"/>
                </a:lnTo>
                <a:lnTo>
                  <a:pt x="592032" y="2051214"/>
                </a:lnTo>
                <a:lnTo>
                  <a:pt x="548221" y="2039165"/>
                </a:lnTo>
                <a:lnTo>
                  <a:pt x="505485" y="2024662"/>
                </a:lnTo>
                <a:lnTo>
                  <a:pt x="463904" y="2007784"/>
                </a:lnTo>
                <a:lnTo>
                  <a:pt x="423559" y="1988615"/>
                </a:lnTo>
                <a:lnTo>
                  <a:pt x="384533" y="1967234"/>
                </a:lnTo>
                <a:lnTo>
                  <a:pt x="346905" y="1943723"/>
                </a:lnTo>
                <a:lnTo>
                  <a:pt x="310758" y="1918164"/>
                </a:lnTo>
                <a:lnTo>
                  <a:pt x="276173" y="1890636"/>
                </a:lnTo>
                <a:lnTo>
                  <a:pt x="243230" y="1861223"/>
                </a:lnTo>
                <a:lnTo>
                  <a:pt x="212011" y="1830004"/>
                </a:lnTo>
                <a:lnTo>
                  <a:pt x="182598" y="1797061"/>
                </a:lnTo>
                <a:lnTo>
                  <a:pt x="155071" y="1762476"/>
                </a:lnTo>
                <a:lnTo>
                  <a:pt x="129511" y="1726329"/>
                </a:lnTo>
                <a:lnTo>
                  <a:pt x="106000" y="1688701"/>
                </a:lnTo>
                <a:lnTo>
                  <a:pt x="84619" y="1649675"/>
                </a:lnTo>
                <a:lnTo>
                  <a:pt x="65450" y="1609331"/>
                </a:lnTo>
                <a:lnTo>
                  <a:pt x="48573" y="1567749"/>
                </a:lnTo>
                <a:lnTo>
                  <a:pt x="34069" y="1525013"/>
                </a:lnTo>
                <a:lnTo>
                  <a:pt x="22021" y="1481202"/>
                </a:lnTo>
                <a:lnTo>
                  <a:pt x="12508" y="1436398"/>
                </a:lnTo>
                <a:lnTo>
                  <a:pt x="5613" y="1390683"/>
                </a:lnTo>
                <a:lnTo>
                  <a:pt x="1416" y="1344136"/>
                </a:lnTo>
                <a:lnTo>
                  <a:pt x="0" y="1296841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64877" y="4492009"/>
            <a:ext cx="6617334" cy="2073275"/>
          </a:xfrm>
          <a:custGeom>
            <a:avLst/>
            <a:gdLst/>
            <a:ahLst/>
            <a:cxnLst/>
            <a:rect l="l" t="t" r="r" b="b"/>
            <a:pathLst>
              <a:path w="6617334" h="2073275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1296841"/>
                </a:lnTo>
                <a:lnTo>
                  <a:pt x="6615504" y="1344136"/>
                </a:lnTo>
                <a:lnTo>
                  <a:pt x="6611307" y="1390683"/>
                </a:lnTo>
                <a:lnTo>
                  <a:pt x="6604412" y="1436398"/>
                </a:lnTo>
                <a:lnTo>
                  <a:pt x="6594899" y="1481202"/>
                </a:lnTo>
                <a:lnTo>
                  <a:pt x="6582851" y="1525013"/>
                </a:lnTo>
                <a:lnTo>
                  <a:pt x="6568347" y="1567749"/>
                </a:lnTo>
                <a:lnTo>
                  <a:pt x="6551470" y="1609331"/>
                </a:lnTo>
                <a:lnTo>
                  <a:pt x="6532301" y="1649675"/>
                </a:lnTo>
                <a:lnTo>
                  <a:pt x="6510920" y="1688701"/>
                </a:lnTo>
                <a:lnTo>
                  <a:pt x="6487409" y="1726329"/>
                </a:lnTo>
                <a:lnTo>
                  <a:pt x="6461850" y="1762476"/>
                </a:lnTo>
                <a:lnTo>
                  <a:pt x="6434323" y="1797061"/>
                </a:lnTo>
                <a:lnTo>
                  <a:pt x="6404909" y="1830004"/>
                </a:lnTo>
                <a:lnTo>
                  <a:pt x="6373690" y="1861223"/>
                </a:lnTo>
                <a:lnTo>
                  <a:pt x="6340747" y="1890636"/>
                </a:lnTo>
                <a:lnTo>
                  <a:pt x="6306162" y="1918164"/>
                </a:lnTo>
                <a:lnTo>
                  <a:pt x="6270015" y="1943723"/>
                </a:lnTo>
                <a:lnTo>
                  <a:pt x="6232388" y="1967234"/>
                </a:lnTo>
                <a:lnTo>
                  <a:pt x="6193361" y="1988615"/>
                </a:lnTo>
                <a:lnTo>
                  <a:pt x="6153017" y="2007784"/>
                </a:lnTo>
                <a:lnTo>
                  <a:pt x="6111436" y="2024662"/>
                </a:lnTo>
                <a:lnTo>
                  <a:pt x="6068699" y="2039165"/>
                </a:lnTo>
                <a:lnTo>
                  <a:pt x="6024888" y="2051214"/>
                </a:lnTo>
                <a:lnTo>
                  <a:pt x="5980084" y="2060726"/>
                </a:lnTo>
                <a:lnTo>
                  <a:pt x="5934369" y="2067621"/>
                </a:lnTo>
                <a:lnTo>
                  <a:pt x="5887822" y="2071818"/>
                </a:lnTo>
                <a:lnTo>
                  <a:pt x="5840526" y="2073235"/>
                </a:lnTo>
                <a:lnTo>
                  <a:pt x="776394" y="2073235"/>
                </a:lnTo>
                <a:lnTo>
                  <a:pt x="729098" y="2071818"/>
                </a:lnTo>
                <a:lnTo>
                  <a:pt x="682552" y="2067621"/>
                </a:lnTo>
                <a:lnTo>
                  <a:pt x="636836" y="2060726"/>
                </a:lnTo>
                <a:lnTo>
                  <a:pt x="592032" y="2051214"/>
                </a:lnTo>
                <a:lnTo>
                  <a:pt x="548221" y="2039165"/>
                </a:lnTo>
                <a:lnTo>
                  <a:pt x="505485" y="2024662"/>
                </a:lnTo>
                <a:lnTo>
                  <a:pt x="463904" y="2007784"/>
                </a:lnTo>
                <a:lnTo>
                  <a:pt x="423559" y="1988615"/>
                </a:lnTo>
                <a:lnTo>
                  <a:pt x="384533" y="1967234"/>
                </a:lnTo>
                <a:lnTo>
                  <a:pt x="346905" y="1943723"/>
                </a:lnTo>
                <a:lnTo>
                  <a:pt x="310758" y="1918164"/>
                </a:lnTo>
                <a:lnTo>
                  <a:pt x="276173" y="1890636"/>
                </a:lnTo>
                <a:lnTo>
                  <a:pt x="243230" y="1861223"/>
                </a:lnTo>
                <a:lnTo>
                  <a:pt x="212011" y="1830004"/>
                </a:lnTo>
                <a:lnTo>
                  <a:pt x="182598" y="1797061"/>
                </a:lnTo>
                <a:lnTo>
                  <a:pt x="155071" y="1762476"/>
                </a:lnTo>
                <a:lnTo>
                  <a:pt x="129511" y="1726329"/>
                </a:lnTo>
                <a:lnTo>
                  <a:pt x="106000" y="1688701"/>
                </a:lnTo>
                <a:lnTo>
                  <a:pt x="84619" y="1649675"/>
                </a:lnTo>
                <a:lnTo>
                  <a:pt x="65450" y="1609331"/>
                </a:lnTo>
                <a:lnTo>
                  <a:pt x="48573" y="1567749"/>
                </a:lnTo>
                <a:lnTo>
                  <a:pt x="34069" y="1525013"/>
                </a:lnTo>
                <a:lnTo>
                  <a:pt x="22021" y="1481202"/>
                </a:lnTo>
                <a:lnTo>
                  <a:pt x="12508" y="1436398"/>
                </a:lnTo>
                <a:lnTo>
                  <a:pt x="5613" y="1390683"/>
                </a:lnTo>
                <a:lnTo>
                  <a:pt x="1416" y="1344136"/>
                </a:lnTo>
                <a:lnTo>
                  <a:pt x="0" y="1296841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4877" y="1285370"/>
            <a:ext cx="6617334" cy="2937510"/>
          </a:xfrm>
          <a:custGeom>
            <a:avLst/>
            <a:gdLst/>
            <a:ahLst/>
            <a:cxnLst/>
            <a:rect l="l" t="t" r="r" b="b"/>
            <a:pathLst>
              <a:path w="6617334" h="2937510">
                <a:moveTo>
                  <a:pt x="776394" y="0"/>
                </a:moveTo>
                <a:lnTo>
                  <a:pt x="5840526" y="0"/>
                </a:lnTo>
                <a:lnTo>
                  <a:pt x="5887822" y="1416"/>
                </a:lnTo>
                <a:lnTo>
                  <a:pt x="5934369" y="5613"/>
                </a:lnTo>
                <a:lnTo>
                  <a:pt x="5980084" y="12508"/>
                </a:lnTo>
                <a:lnTo>
                  <a:pt x="6024888" y="22021"/>
                </a:lnTo>
                <a:lnTo>
                  <a:pt x="6068699" y="34069"/>
                </a:lnTo>
                <a:lnTo>
                  <a:pt x="6111436" y="48573"/>
                </a:lnTo>
                <a:lnTo>
                  <a:pt x="6153017" y="65450"/>
                </a:lnTo>
                <a:lnTo>
                  <a:pt x="6193361" y="84619"/>
                </a:lnTo>
                <a:lnTo>
                  <a:pt x="6232388" y="106000"/>
                </a:lnTo>
                <a:lnTo>
                  <a:pt x="6270015" y="129511"/>
                </a:lnTo>
                <a:lnTo>
                  <a:pt x="6306162" y="155071"/>
                </a:lnTo>
                <a:lnTo>
                  <a:pt x="6340747" y="182598"/>
                </a:lnTo>
                <a:lnTo>
                  <a:pt x="6373690" y="212011"/>
                </a:lnTo>
                <a:lnTo>
                  <a:pt x="6404909" y="243230"/>
                </a:lnTo>
                <a:lnTo>
                  <a:pt x="6434323" y="276173"/>
                </a:lnTo>
                <a:lnTo>
                  <a:pt x="6461850" y="310758"/>
                </a:lnTo>
                <a:lnTo>
                  <a:pt x="6487409" y="346905"/>
                </a:lnTo>
                <a:lnTo>
                  <a:pt x="6510920" y="384533"/>
                </a:lnTo>
                <a:lnTo>
                  <a:pt x="6532301" y="423559"/>
                </a:lnTo>
                <a:lnTo>
                  <a:pt x="6551470" y="463904"/>
                </a:lnTo>
                <a:lnTo>
                  <a:pt x="6568347" y="505485"/>
                </a:lnTo>
                <a:lnTo>
                  <a:pt x="6582851" y="548221"/>
                </a:lnTo>
                <a:lnTo>
                  <a:pt x="6594899" y="592032"/>
                </a:lnTo>
                <a:lnTo>
                  <a:pt x="6604412" y="636836"/>
                </a:lnTo>
                <a:lnTo>
                  <a:pt x="6611307" y="682552"/>
                </a:lnTo>
                <a:lnTo>
                  <a:pt x="6615504" y="729098"/>
                </a:lnTo>
                <a:lnTo>
                  <a:pt x="6616921" y="776394"/>
                </a:lnTo>
                <a:lnTo>
                  <a:pt x="6616921" y="2160550"/>
                </a:lnTo>
                <a:lnTo>
                  <a:pt x="6615504" y="2207846"/>
                </a:lnTo>
                <a:lnTo>
                  <a:pt x="6611307" y="2254393"/>
                </a:lnTo>
                <a:lnTo>
                  <a:pt x="6604412" y="2300108"/>
                </a:lnTo>
                <a:lnTo>
                  <a:pt x="6594899" y="2344912"/>
                </a:lnTo>
                <a:lnTo>
                  <a:pt x="6582851" y="2388723"/>
                </a:lnTo>
                <a:lnTo>
                  <a:pt x="6568347" y="2431460"/>
                </a:lnTo>
                <a:lnTo>
                  <a:pt x="6551470" y="2473041"/>
                </a:lnTo>
                <a:lnTo>
                  <a:pt x="6532301" y="2513385"/>
                </a:lnTo>
                <a:lnTo>
                  <a:pt x="6510920" y="2552412"/>
                </a:lnTo>
                <a:lnTo>
                  <a:pt x="6487409" y="2590039"/>
                </a:lnTo>
                <a:lnTo>
                  <a:pt x="6461850" y="2626186"/>
                </a:lnTo>
                <a:lnTo>
                  <a:pt x="6434323" y="2660772"/>
                </a:lnTo>
                <a:lnTo>
                  <a:pt x="6404909" y="2693714"/>
                </a:lnTo>
                <a:lnTo>
                  <a:pt x="6373690" y="2724933"/>
                </a:lnTo>
                <a:lnTo>
                  <a:pt x="6340747" y="2754347"/>
                </a:lnTo>
                <a:lnTo>
                  <a:pt x="6306162" y="2781874"/>
                </a:lnTo>
                <a:lnTo>
                  <a:pt x="6270015" y="2807433"/>
                </a:lnTo>
                <a:lnTo>
                  <a:pt x="6232388" y="2830944"/>
                </a:lnTo>
                <a:lnTo>
                  <a:pt x="6193361" y="2852325"/>
                </a:lnTo>
                <a:lnTo>
                  <a:pt x="6153017" y="2871494"/>
                </a:lnTo>
                <a:lnTo>
                  <a:pt x="6111436" y="2888372"/>
                </a:lnTo>
                <a:lnTo>
                  <a:pt x="6068699" y="2902875"/>
                </a:lnTo>
                <a:lnTo>
                  <a:pt x="6024888" y="2914923"/>
                </a:lnTo>
                <a:lnTo>
                  <a:pt x="5980084" y="2924436"/>
                </a:lnTo>
                <a:lnTo>
                  <a:pt x="5934369" y="2931331"/>
                </a:lnTo>
                <a:lnTo>
                  <a:pt x="5887822" y="2935528"/>
                </a:lnTo>
                <a:lnTo>
                  <a:pt x="5840526" y="2936945"/>
                </a:lnTo>
                <a:lnTo>
                  <a:pt x="776394" y="2936945"/>
                </a:lnTo>
                <a:lnTo>
                  <a:pt x="729098" y="2935528"/>
                </a:lnTo>
                <a:lnTo>
                  <a:pt x="682552" y="2931331"/>
                </a:lnTo>
                <a:lnTo>
                  <a:pt x="636836" y="2924436"/>
                </a:lnTo>
                <a:lnTo>
                  <a:pt x="592032" y="2914923"/>
                </a:lnTo>
                <a:lnTo>
                  <a:pt x="548221" y="2902875"/>
                </a:lnTo>
                <a:lnTo>
                  <a:pt x="505485" y="2888372"/>
                </a:lnTo>
                <a:lnTo>
                  <a:pt x="463904" y="2871494"/>
                </a:lnTo>
                <a:lnTo>
                  <a:pt x="423559" y="2852325"/>
                </a:lnTo>
                <a:lnTo>
                  <a:pt x="384533" y="2830944"/>
                </a:lnTo>
                <a:lnTo>
                  <a:pt x="346905" y="2807433"/>
                </a:lnTo>
                <a:lnTo>
                  <a:pt x="310758" y="2781874"/>
                </a:lnTo>
                <a:lnTo>
                  <a:pt x="276173" y="2754347"/>
                </a:lnTo>
                <a:lnTo>
                  <a:pt x="243230" y="2724933"/>
                </a:lnTo>
                <a:lnTo>
                  <a:pt x="212011" y="2693714"/>
                </a:lnTo>
                <a:lnTo>
                  <a:pt x="182598" y="2660772"/>
                </a:lnTo>
                <a:lnTo>
                  <a:pt x="155071" y="2626186"/>
                </a:lnTo>
                <a:lnTo>
                  <a:pt x="129511" y="2590039"/>
                </a:lnTo>
                <a:lnTo>
                  <a:pt x="106000" y="2552412"/>
                </a:lnTo>
                <a:lnTo>
                  <a:pt x="84619" y="2513385"/>
                </a:lnTo>
                <a:lnTo>
                  <a:pt x="65450" y="2473041"/>
                </a:lnTo>
                <a:lnTo>
                  <a:pt x="48573" y="2431460"/>
                </a:lnTo>
                <a:lnTo>
                  <a:pt x="34069" y="2388723"/>
                </a:lnTo>
                <a:lnTo>
                  <a:pt x="22021" y="2344912"/>
                </a:lnTo>
                <a:lnTo>
                  <a:pt x="12508" y="2300108"/>
                </a:lnTo>
                <a:lnTo>
                  <a:pt x="5613" y="2254393"/>
                </a:lnTo>
                <a:lnTo>
                  <a:pt x="1416" y="2207846"/>
                </a:lnTo>
                <a:lnTo>
                  <a:pt x="0" y="2160550"/>
                </a:lnTo>
                <a:lnTo>
                  <a:pt x="0" y="776394"/>
                </a:lnTo>
                <a:lnTo>
                  <a:pt x="1416" y="729098"/>
                </a:lnTo>
                <a:lnTo>
                  <a:pt x="5613" y="682552"/>
                </a:lnTo>
                <a:lnTo>
                  <a:pt x="12508" y="636836"/>
                </a:lnTo>
                <a:lnTo>
                  <a:pt x="22021" y="592032"/>
                </a:lnTo>
                <a:lnTo>
                  <a:pt x="34069" y="548221"/>
                </a:lnTo>
                <a:lnTo>
                  <a:pt x="48573" y="505485"/>
                </a:lnTo>
                <a:lnTo>
                  <a:pt x="65450" y="463904"/>
                </a:lnTo>
                <a:lnTo>
                  <a:pt x="84619" y="423559"/>
                </a:lnTo>
                <a:lnTo>
                  <a:pt x="106000" y="384533"/>
                </a:lnTo>
                <a:lnTo>
                  <a:pt x="129511" y="346905"/>
                </a:lnTo>
                <a:lnTo>
                  <a:pt x="155071" y="310758"/>
                </a:lnTo>
                <a:lnTo>
                  <a:pt x="182598" y="276173"/>
                </a:lnTo>
                <a:lnTo>
                  <a:pt x="212011" y="243230"/>
                </a:lnTo>
                <a:lnTo>
                  <a:pt x="243230" y="212011"/>
                </a:lnTo>
                <a:lnTo>
                  <a:pt x="276173" y="182598"/>
                </a:lnTo>
                <a:lnTo>
                  <a:pt x="310758" y="155071"/>
                </a:lnTo>
                <a:lnTo>
                  <a:pt x="346905" y="129511"/>
                </a:lnTo>
                <a:lnTo>
                  <a:pt x="384533" y="106000"/>
                </a:lnTo>
                <a:lnTo>
                  <a:pt x="423559" y="84619"/>
                </a:lnTo>
                <a:lnTo>
                  <a:pt x="463904" y="65450"/>
                </a:lnTo>
                <a:lnTo>
                  <a:pt x="505485" y="48573"/>
                </a:lnTo>
                <a:lnTo>
                  <a:pt x="548221" y="34069"/>
                </a:lnTo>
                <a:lnTo>
                  <a:pt x="592032" y="22021"/>
                </a:lnTo>
                <a:lnTo>
                  <a:pt x="636836" y="12508"/>
                </a:lnTo>
                <a:lnTo>
                  <a:pt x="682552" y="5613"/>
                </a:lnTo>
                <a:lnTo>
                  <a:pt x="729098" y="1416"/>
                </a:lnTo>
                <a:lnTo>
                  <a:pt x="776394" y="0"/>
                </a:lnTo>
                <a:close/>
              </a:path>
            </a:pathLst>
          </a:custGeom>
          <a:ln w="1570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77723" y="2474018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69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80340" y="5248803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80340" y="7611215"/>
            <a:ext cx="1047115" cy="560070"/>
          </a:xfrm>
          <a:custGeom>
            <a:avLst/>
            <a:gdLst/>
            <a:ahLst/>
            <a:cxnLst/>
            <a:rect l="l" t="t" r="r" b="b"/>
            <a:pathLst>
              <a:path w="1047115" h="560070">
                <a:moveTo>
                  <a:pt x="674743" y="0"/>
                </a:moveTo>
                <a:lnTo>
                  <a:pt x="674743" y="190280"/>
                </a:lnTo>
                <a:lnTo>
                  <a:pt x="0" y="190280"/>
                </a:lnTo>
                <a:lnTo>
                  <a:pt x="0" y="369367"/>
                </a:lnTo>
                <a:lnTo>
                  <a:pt x="674743" y="369367"/>
                </a:lnTo>
                <a:lnTo>
                  <a:pt x="674743" y="559647"/>
                </a:lnTo>
                <a:lnTo>
                  <a:pt x="1047088" y="279823"/>
                </a:lnTo>
                <a:lnTo>
                  <a:pt x="67474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66" y="1264747"/>
            <a:ext cx="67627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babynames.csv</a:t>
            </a:r>
          </a:p>
        </p:txBody>
      </p:sp>
      <p:sp>
        <p:nvSpPr>
          <p:cNvPr id="4" name="object 4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2" y="0"/>
                </a:lnTo>
                <a:lnTo>
                  <a:pt x="10829222" y="7741748"/>
                </a:lnTo>
                <a:lnTo>
                  <a:pt x="0" y="77417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0" y="0"/>
                </a:lnTo>
                <a:lnTo>
                  <a:pt x="10829220" y="774174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1772" y="3566807"/>
            <a:ext cx="0" cy="7741920"/>
          </a:xfrm>
          <a:custGeom>
            <a:avLst/>
            <a:gdLst/>
            <a:ahLst/>
            <a:cxnLst/>
            <a:rect l="l" t="t" r="r" b="b"/>
            <a:pathLst>
              <a:path h="7741920">
                <a:moveTo>
                  <a:pt x="0" y="77417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81912" y="3504471"/>
            <a:ext cx="9979025" cy="764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195">
              <a:lnSpc>
                <a:spcPct val="137400"/>
              </a:lnSpc>
              <a:spcBef>
                <a:spcPts val="95"/>
              </a:spcBef>
            </a:pPr>
            <a:r>
              <a:rPr sz="4050" spc="15" dirty="0">
                <a:latin typeface="Courier New"/>
                <a:cs typeface="Courier New"/>
              </a:rPr>
              <a:t>year,sex,name,n,prop  1880,F,Mary,7065,0.07238359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latin typeface="Courier New"/>
                <a:cs typeface="Courier New"/>
              </a:rPr>
              <a:t>1880,F,Anna,2604,0.02667896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050" spc="15" dirty="0">
                <a:latin typeface="Courier New"/>
                <a:cs typeface="Courier New"/>
              </a:rPr>
              <a:t>1880,F,Emma,2003,0.02052149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1880,F,Elizabeth,1939,0.01986579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1880,F,Minnie,1746,0.01788843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latin typeface="Courier New"/>
                <a:cs typeface="Courier New"/>
              </a:rPr>
              <a:t>1880,F,Margaret,1578,0.0161672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1880,F,Ida,1472,0.01508119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latin typeface="Courier New"/>
                <a:cs typeface="Courier New"/>
              </a:rPr>
              <a:t>1880,F,Alice,1414,0.01448696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1517" y="1128626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12332" y="2881452"/>
            <a:ext cx="1365250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45" dirty="0">
                <a:latin typeface="Calibri"/>
                <a:cs typeface="Calibri"/>
              </a:rPr>
              <a:t>Groups</a:t>
            </a:r>
            <a:r>
              <a:rPr sz="4500" spc="-120" dirty="0">
                <a:latin typeface="Calibri"/>
                <a:cs typeface="Calibri"/>
              </a:rPr>
              <a:t> </a:t>
            </a:r>
            <a:r>
              <a:rPr sz="4500" spc="90" dirty="0">
                <a:latin typeface="Calibri"/>
                <a:cs typeface="Calibri"/>
              </a:rPr>
              <a:t>cases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85" dirty="0">
                <a:latin typeface="Calibri"/>
                <a:cs typeface="Calibri"/>
              </a:rPr>
              <a:t>by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90" dirty="0">
                <a:latin typeface="Calibri"/>
                <a:cs typeface="Calibri"/>
              </a:rPr>
              <a:t>common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65" dirty="0">
                <a:latin typeface="Calibri"/>
                <a:cs typeface="Calibri"/>
              </a:rPr>
              <a:t>values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dirty="0">
                <a:latin typeface="Calibri"/>
                <a:cs typeface="Calibri"/>
              </a:rPr>
              <a:t>of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50" dirty="0">
                <a:latin typeface="Calibri"/>
                <a:cs typeface="Calibri"/>
              </a:rPr>
              <a:t>one</a:t>
            </a:r>
            <a:r>
              <a:rPr sz="4500" spc="-120" dirty="0">
                <a:latin typeface="Calibri"/>
                <a:cs typeface="Calibri"/>
              </a:rPr>
              <a:t> </a:t>
            </a:r>
            <a:r>
              <a:rPr sz="4500" spc="30" dirty="0">
                <a:latin typeface="Calibri"/>
                <a:cs typeface="Calibri"/>
              </a:rPr>
              <a:t>or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35" dirty="0">
                <a:latin typeface="Calibri"/>
                <a:cs typeface="Calibri"/>
              </a:rPr>
              <a:t>more</a:t>
            </a:r>
            <a:r>
              <a:rPr sz="4500" spc="-114" dirty="0">
                <a:latin typeface="Calibri"/>
                <a:cs typeface="Calibri"/>
              </a:rPr>
              <a:t> </a:t>
            </a:r>
            <a:r>
              <a:rPr sz="4500" spc="80" dirty="0">
                <a:latin typeface="Calibri"/>
                <a:cs typeface="Calibri"/>
              </a:rPr>
              <a:t>columns.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0212" y="4167412"/>
            <a:ext cx="7974330" cy="6153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</a:t>
            </a:r>
            <a:r>
              <a:rPr sz="38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3957" y="6227947"/>
            <a:ext cx="50457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# A </a:t>
            </a:r>
            <a:r>
              <a:rPr sz="3850" spc="10" dirty="0">
                <a:latin typeface="Courier New"/>
                <a:cs typeface="Courier New"/>
              </a:rPr>
              <a:t>tibble: </a:t>
            </a:r>
            <a:r>
              <a:rPr sz="3850" spc="15" dirty="0">
                <a:latin typeface="Courier New"/>
                <a:cs typeface="Courier New"/>
              </a:rPr>
              <a:t>6 x</a:t>
            </a:r>
            <a:r>
              <a:rPr sz="3850" spc="-10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3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7511" y="7044676"/>
            <a:ext cx="238823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city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[3]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3957" y="6818506"/>
            <a:ext cx="2683510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250" marR="5080" indent="-591185">
              <a:lnSpc>
                <a:spcPct val="139200"/>
              </a:lnSpc>
              <a:spcBef>
                <a:spcPts val="95"/>
              </a:spcBef>
            </a:pPr>
            <a:r>
              <a:rPr sz="3850" spc="15" dirty="0">
                <a:latin typeface="Courier New"/>
                <a:cs typeface="Courier New"/>
              </a:rPr>
              <a:t>#</a:t>
            </a:r>
            <a:r>
              <a:rPr sz="3850" spc="-9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Groups:  city</a:t>
            </a:r>
            <a:endParaRPr sz="3850">
              <a:latin typeface="Courier New"/>
              <a:cs typeface="Courier New"/>
            </a:endParaRPr>
          </a:p>
          <a:p>
            <a:pPr marL="603250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&lt;chr&gt;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83957" y="9268693"/>
            <a:ext cx="4750435" cy="1659255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603250" indent="-590550">
              <a:lnSpc>
                <a:spcPct val="100000"/>
              </a:lnSpc>
              <a:spcBef>
                <a:spcPts val="1905"/>
              </a:spcBef>
              <a:buAutoNum type="arabicPlain"/>
              <a:tabLst>
                <a:tab pos="603885" algn="l"/>
              </a:tabLst>
            </a:pPr>
            <a:r>
              <a:rPr sz="3850" spc="10" dirty="0">
                <a:latin typeface="Courier New"/>
                <a:cs typeface="Courier New"/>
              </a:rPr>
              <a:t>New York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large</a:t>
            </a:r>
            <a:endParaRPr sz="3850">
              <a:latin typeface="Courier New"/>
              <a:cs typeface="Courier New"/>
            </a:endParaRPr>
          </a:p>
          <a:p>
            <a:pPr marL="603250" indent="-590550">
              <a:lnSpc>
                <a:spcPct val="100000"/>
              </a:lnSpc>
              <a:spcBef>
                <a:spcPts val="1810"/>
              </a:spcBef>
              <a:buAutoNum type="arabicPlain"/>
              <a:tabLst>
                <a:tab pos="603885" algn="l"/>
              </a:tabLst>
            </a:pPr>
            <a:r>
              <a:rPr sz="3850" spc="10" dirty="0">
                <a:latin typeface="Courier New"/>
                <a:cs typeface="Courier New"/>
              </a:rPr>
              <a:t>New York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0" dirty="0">
                <a:latin typeface="Courier New"/>
                <a:cs typeface="Courier New"/>
              </a:rPr>
              <a:t>small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32327" y="7635234"/>
            <a:ext cx="3569335" cy="3292475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905"/>
              </a:spcBef>
              <a:tabLst>
                <a:tab pos="1771650" algn="l"/>
              </a:tabLst>
            </a:pPr>
            <a:r>
              <a:rPr sz="3850" spc="10" dirty="0">
                <a:latin typeface="Courier New"/>
                <a:cs typeface="Courier New"/>
              </a:rPr>
              <a:t>siz</a:t>
            </a:r>
            <a:r>
              <a:rPr sz="3850" spc="15" dirty="0">
                <a:latin typeface="Courier New"/>
                <a:cs typeface="Courier New"/>
              </a:rPr>
              <a:t>e</a:t>
            </a:r>
            <a:r>
              <a:rPr sz="3850" dirty="0">
                <a:latin typeface="Courier New"/>
                <a:cs typeface="Courier New"/>
              </a:rPr>
              <a:t>	</a:t>
            </a:r>
            <a:r>
              <a:rPr sz="3850" spc="15" dirty="0">
                <a:latin typeface="Courier New"/>
                <a:cs typeface="Courier New"/>
              </a:rPr>
              <a:t>amount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  <a:tabLst>
                <a:tab pos="2066925" algn="l"/>
              </a:tabLst>
            </a:pPr>
            <a:r>
              <a:rPr sz="3850" spc="10" dirty="0">
                <a:latin typeface="Courier New"/>
                <a:cs typeface="Courier New"/>
              </a:rPr>
              <a:t>&lt;chr</a:t>
            </a:r>
            <a:r>
              <a:rPr sz="3850" spc="15" dirty="0">
                <a:latin typeface="Courier New"/>
                <a:cs typeface="Courier New"/>
              </a:rPr>
              <a:t>&gt;</a:t>
            </a:r>
            <a:r>
              <a:rPr sz="3850" dirty="0">
                <a:latin typeface="Courier New"/>
                <a:cs typeface="Courier New"/>
              </a:rPr>
              <a:t>	</a:t>
            </a:r>
            <a:r>
              <a:rPr sz="3850" spc="15" dirty="0">
                <a:latin typeface="Courier New"/>
                <a:cs typeface="Courier New"/>
              </a:rPr>
              <a:t>&lt;dbl&gt;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latin typeface="Courier New"/>
                <a:cs typeface="Courier New"/>
              </a:rPr>
              <a:t>23</a:t>
            </a:r>
            <a:endParaRPr sz="38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latin typeface="Courier New"/>
                <a:cs typeface="Courier New"/>
              </a:rPr>
              <a:t>14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68024" y="6681538"/>
            <a:ext cx="6396990" cy="1280160"/>
          </a:xfrm>
          <a:custGeom>
            <a:avLst/>
            <a:gdLst/>
            <a:ahLst/>
            <a:cxnLst/>
            <a:rect l="l" t="t" r="r" b="b"/>
            <a:pathLst>
              <a:path w="6396990" h="1280159">
                <a:moveTo>
                  <a:pt x="5459936" y="187443"/>
                </a:moveTo>
                <a:lnTo>
                  <a:pt x="5523427" y="200507"/>
                </a:lnTo>
                <a:lnTo>
                  <a:pt x="5584691" y="213838"/>
                </a:lnTo>
                <a:lnTo>
                  <a:pt x="5643727" y="227428"/>
                </a:lnTo>
                <a:lnTo>
                  <a:pt x="5700535" y="241265"/>
                </a:lnTo>
                <a:lnTo>
                  <a:pt x="5755116" y="255342"/>
                </a:lnTo>
                <a:lnTo>
                  <a:pt x="5807468" y="269647"/>
                </a:lnTo>
                <a:lnTo>
                  <a:pt x="5857593" y="284172"/>
                </a:lnTo>
                <a:lnTo>
                  <a:pt x="5905490" y="298908"/>
                </a:lnTo>
                <a:lnTo>
                  <a:pt x="5951159" y="313844"/>
                </a:lnTo>
                <a:lnTo>
                  <a:pt x="5994601" y="328971"/>
                </a:lnTo>
                <a:lnTo>
                  <a:pt x="6035815" y="344279"/>
                </a:lnTo>
                <a:lnTo>
                  <a:pt x="6074801" y="359759"/>
                </a:lnTo>
                <a:lnTo>
                  <a:pt x="6111559" y="375402"/>
                </a:lnTo>
                <a:lnTo>
                  <a:pt x="6178392" y="407136"/>
                </a:lnTo>
                <a:lnTo>
                  <a:pt x="6236314" y="439405"/>
                </a:lnTo>
                <a:lnTo>
                  <a:pt x="6285325" y="472132"/>
                </a:lnTo>
                <a:lnTo>
                  <a:pt x="6325425" y="505242"/>
                </a:lnTo>
                <a:lnTo>
                  <a:pt x="6356613" y="538657"/>
                </a:lnTo>
                <a:lnTo>
                  <a:pt x="6378891" y="572301"/>
                </a:lnTo>
                <a:lnTo>
                  <a:pt x="6395599" y="623030"/>
                </a:lnTo>
                <a:lnTo>
                  <a:pt x="6396713" y="639971"/>
                </a:lnTo>
                <a:lnTo>
                  <a:pt x="6395599" y="656913"/>
                </a:lnTo>
                <a:lnTo>
                  <a:pt x="6378891" y="707642"/>
                </a:lnTo>
                <a:lnTo>
                  <a:pt x="6356613" y="741286"/>
                </a:lnTo>
                <a:lnTo>
                  <a:pt x="6325425" y="774701"/>
                </a:lnTo>
                <a:lnTo>
                  <a:pt x="6285325" y="807810"/>
                </a:lnTo>
                <a:lnTo>
                  <a:pt x="6236314" y="840537"/>
                </a:lnTo>
                <a:lnTo>
                  <a:pt x="6178392" y="872806"/>
                </a:lnTo>
                <a:lnTo>
                  <a:pt x="6111559" y="904541"/>
                </a:lnTo>
                <a:lnTo>
                  <a:pt x="6074801" y="920183"/>
                </a:lnTo>
                <a:lnTo>
                  <a:pt x="6035815" y="935663"/>
                </a:lnTo>
                <a:lnTo>
                  <a:pt x="5994601" y="950972"/>
                </a:lnTo>
                <a:lnTo>
                  <a:pt x="5951159" y="966099"/>
                </a:lnTo>
                <a:lnTo>
                  <a:pt x="5905490" y="981035"/>
                </a:lnTo>
                <a:lnTo>
                  <a:pt x="5857593" y="995770"/>
                </a:lnTo>
                <a:lnTo>
                  <a:pt x="5807468" y="1010295"/>
                </a:lnTo>
                <a:lnTo>
                  <a:pt x="5755116" y="1024601"/>
                </a:lnTo>
                <a:lnTo>
                  <a:pt x="5700535" y="1038677"/>
                </a:lnTo>
                <a:lnTo>
                  <a:pt x="5643727" y="1052515"/>
                </a:lnTo>
                <a:lnTo>
                  <a:pt x="5584691" y="1066104"/>
                </a:lnTo>
                <a:lnTo>
                  <a:pt x="5523427" y="1079435"/>
                </a:lnTo>
                <a:lnTo>
                  <a:pt x="5459936" y="1092499"/>
                </a:lnTo>
                <a:lnTo>
                  <a:pt x="5418016" y="1100738"/>
                </a:lnTo>
                <a:lnTo>
                  <a:pt x="5375534" y="1108791"/>
                </a:lnTo>
                <a:lnTo>
                  <a:pt x="5332503" y="1116659"/>
                </a:lnTo>
                <a:lnTo>
                  <a:pt x="5288935" y="1124342"/>
                </a:lnTo>
                <a:lnTo>
                  <a:pt x="5244844" y="1131839"/>
                </a:lnTo>
                <a:lnTo>
                  <a:pt x="5200241" y="1139152"/>
                </a:lnTo>
                <a:lnTo>
                  <a:pt x="5155141" y="1146279"/>
                </a:lnTo>
                <a:lnTo>
                  <a:pt x="5109555" y="1153222"/>
                </a:lnTo>
                <a:lnTo>
                  <a:pt x="5063496" y="1159979"/>
                </a:lnTo>
                <a:lnTo>
                  <a:pt x="5016977" y="1166551"/>
                </a:lnTo>
                <a:lnTo>
                  <a:pt x="4970012" y="1172938"/>
                </a:lnTo>
                <a:lnTo>
                  <a:pt x="4922612" y="1179140"/>
                </a:lnTo>
                <a:lnTo>
                  <a:pt x="4874790" y="1185157"/>
                </a:lnTo>
                <a:lnTo>
                  <a:pt x="4826559" y="1190988"/>
                </a:lnTo>
                <a:lnTo>
                  <a:pt x="4777933" y="1196635"/>
                </a:lnTo>
                <a:lnTo>
                  <a:pt x="4728923" y="1202096"/>
                </a:lnTo>
                <a:lnTo>
                  <a:pt x="4679543" y="1207372"/>
                </a:lnTo>
                <a:lnTo>
                  <a:pt x="4629805" y="1212463"/>
                </a:lnTo>
                <a:lnTo>
                  <a:pt x="4579723" y="1217369"/>
                </a:lnTo>
                <a:lnTo>
                  <a:pt x="4529308" y="1222090"/>
                </a:lnTo>
                <a:lnTo>
                  <a:pt x="4478574" y="1226626"/>
                </a:lnTo>
                <a:lnTo>
                  <a:pt x="4427533" y="1230976"/>
                </a:lnTo>
                <a:lnTo>
                  <a:pt x="4376198" y="1235142"/>
                </a:lnTo>
                <a:lnTo>
                  <a:pt x="4324582" y="1239122"/>
                </a:lnTo>
                <a:lnTo>
                  <a:pt x="4272698" y="1242917"/>
                </a:lnTo>
                <a:lnTo>
                  <a:pt x="4220559" y="1246527"/>
                </a:lnTo>
                <a:lnTo>
                  <a:pt x="4168177" y="1249952"/>
                </a:lnTo>
                <a:lnTo>
                  <a:pt x="4115565" y="1253192"/>
                </a:lnTo>
                <a:lnTo>
                  <a:pt x="4062736" y="1256247"/>
                </a:lnTo>
                <a:lnTo>
                  <a:pt x="4009702" y="1259116"/>
                </a:lnTo>
                <a:lnTo>
                  <a:pt x="3956477" y="1261801"/>
                </a:lnTo>
                <a:lnTo>
                  <a:pt x="3903072" y="1264300"/>
                </a:lnTo>
                <a:lnTo>
                  <a:pt x="3849502" y="1266614"/>
                </a:lnTo>
                <a:lnTo>
                  <a:pt x="3795779" y="1268743"/>
                </a:lnTo>
                <a:lnTo>
                  <a:pt x="3741915" y="1270687"/>
                </a:lnTo>
                <a:lnTo>
                  <a:pt x="3687923" y="1272445"/>
                </a:lnTo>
                <a:lnTo>
                  <a:pt x="3633816" y="1274019"/>
                </a:lnTo>
                <a:lnTo>
                  <a:pt x="3579607" y="1275408"/>
                </a:lnTo>
                <a:lnTo>
                  <a:pt x="3525309" y="1276611"/>
                </a:lnTo>
                <a:lnTo>
                  <a:pt x="3470934" y="1277629"/>
                </a:lnTo>
                <a:lnTo>
                  <a:pt x="3416495" y="1278462"/>
                </a:lnTo>
                <a:lnTo>
                  <a:pt x="3362005" y="1279110"/>
                </a:lnTo>
                <a:lnTo>
                  <a:pt x="3307477" y="1279573"/>
                </a:lnTo>
                <a:lnTo>
                  <a:pt x="3252923" y="1279851"/>
                </a:lnTo>
                <a:lnTo>
                  <a:pt x="3198357" y="1279943"/>
                </a:lnTo>
                <a:lnTo>
                  <a:pt x="3143790" y="1279851"/>
                </a:lnTo>
                <a:lnTo>
                  <a:pt x="3089236" y="1279573"/>
                </a:lnTo>
                <a:lnTo>
                  <a:pt x="3034708" y="1279110"/>
                </a:lnTo>
                <a:lnTo>
                  <a:pt x="2980218" y="1278462"/>
                </a:lnTo>
                <a:lnTo>
                  <a:pt x="2925779" y="1277629"/>
                </a:lnTo>
                <a:lnTo>
                  <a:pt x="2871404" y="1276611"/>
                </a:lnTo>
                <a:lnTo>
                  <a:pt x="2817106" y="1275408"/>
                </a:lnTo>
                <a:lnTo>
                  <a:pt x="2762897" y="1274019"/>
                </a:lnTo>
                <a:lnTo>
                  <a:pt x="2708790" y="1272445"/>
                </a:lnTo>
                <a:lnTo>
                  <a:pt x="2654798" y="1270687"/>
                </a:lnTo>
                <a:lnTo>
                  <a:pt x="2600934" y="1268743"/>
                </a:lnTo>
                <a:lnTo>
                  <a:pt x="2547211" y="1266614"/>
                </a:lnTo>
                <a:lnTo>
                  <a:pt x="2493641" y="1264300"/>
                </a:lnTo>
                <a:lnTo>
                  <a:pt x="2440237" y="1261801"/>
                </a:lnTo>
                <a:lnTo>
                  <a:pt x="2387011" y="1259116"/>
                </a:lnTo>
                <a:lnTo>
                  <a:pt x="2333978" y="1256247"/>
                </a:lnTo>
                <a:lnTo>
                  <a:pt x="2281148" y="1253192"/>
                </a:lnTo>
                <a:lnTo>
                  <a:pt x="2228536" y="1249952"/>
                </a:lnTo>
                <a:lnTo>
                  <a:pt x="2176154" y="1246527"/>
                </a:lnTo>
                <a:lnTo>
                  <a:pt x="2124015" y="1242917"/>
                </a:lnTo>
                <a:lnTo>
                  <a:pt x="2072131" y="1239122"/>
                </a:lnTo>
                <a:lnTo>
                  <a:pt x="2020515" y="1235142"/>
                </a:lnTo>
                <a:lnTo>
                  <a:pt x="1969180" y="1230976"/>
                </a:lnTo>
                <a:lnTo>
                  <a:pt x="1918140" y="1226626"/>
                </a:lnTo>
                <a:lnTo>
                  <a:pt x="1867405" y="1222090"/>
                </a:lnTo>
                <a:lnTo>
                  <a:pt x="1816990" y="1217369"/>
                </a:lnTo>
                <a:lnTo>
                  <a:pt x="1766908" y="1212463"/>
                </a:lnTo>
                <a:lnTo>
                  <a:pt x="1717170" y="1207372"/>
                </a:lnTo>
                <a:lnTo>
                  <a:pt x="1667790" y="1202096"/>
                </a:lnTo>
                <a:lnTo>
                  <a:pt x="1618780" y="1196635"/>
                </a:lnTo>
                <a:lnTo>
                  <a:pt x="1570154" y="1190988"/>
                </a:lnTo>
                <a:lnTo>
                  <a:pt x="1521923" y="1185157"/>
                </a:lnTo>
                <a:lnTo>
                  <a:pt x="1474101" y="1179140"/>
                </a:lnTo>
                <a:lnTo>
                  <a:pt x="1426701" y="1172938"/>
                </a:lnTo>
                <a:lnTo>
                  <a:pt x="1379736" y="1166551"/>
                </a:lnTo>
                <a:lnTo>
                  <a:pt x="1333217" y="1159979"/>
                </a:lnTo>
                <a:lnTo>
                  <a:pt x="1287158" y="1153222"/>
                </a:lnTo>
                <a:lnTo>
                  <a:pt x="1241572" y="1146279"/>
                </a:lnTo>
                <a:lnTo>
                  <a:pt x="1196471" y="1139152"/>
                </a:lnTo>
                <a:lnTo>
                  <a:pt x="1151869" y="1131839"/>
                </a:lnTo>
                <a:lnTo>
                  <a:pt x="1107777" y="1124342"/>
                </a:lnTo>
                <a:lnTo>
                  <a:pt x="1064210" y="1116659"/>
                </a:lnTo>
                <a:lnTo>
                  <a:pt x="1021178" y="1108791"/>
                </a:lnTo>
                <a:lnTo>
                  <a:pt x="978696" y="1100738"/>
                </a:lnTo>
                <a:lnTo>
                  <a:pt x="936777" y="1092499"/>
                </a:lnTo>
                <a:lnTo>
                  <a:pt x="873285" y="1079435"/>
                </a:lnTo>
                <a:lnTo>
                  <a:pt x="812021" y="1066104"/>
                </a:lnTo>
                <a:lnTo>
                  <a:pt x="752986" y="1052515"/>
                </a:lnTo>
                <a:lnTo>
                  <a:pt x="696177" y="1038677"/>
                </a:lnTo>
                <a:lnTo>
                  <a:pt x="641597" y="1024601"/>
                </a:lnTo>
                <a:lnTo>
                  <a:pt x="589245" y="1010295"/>
                </a:lnTo>
                <a:lnTo>
                  <a:pt x="539120" y="995770"/>
                </a:lnTo>
                <a:lnTo>
                  <a:pt x="491223" y="981035"/>
                </a:lnTo>
                <a:lnTo>
                  <a:pt x="445553" y="966099"/>
                </a:lnTo>
                <a:lnTo>
                  <a:pt x="402112" y="950972"/>
                </a:lnTo>
                <a:lnTo>
                  <a:pt x="360898" y="935663"/>
                </a:lnTo>
                <a:lnTo>
                  <a:pt x="321912" y="920183"/>
                </a:lnTo>
                <a:lnTo>
                  <a:pt x="285154" y="904541"/>
                </a:lnTo>
                <a:lnTo>
                  <a:pt x="218321" y="872806"/>
                </a:lnTo>
                <a:lnTo>
                  <a:pt x="160399" y="840537"/>
                </a:lnTo>
                <a:lnTo>
                  <a:pt x="111388" y="807810"/>
                </a:lnTo>
                <a:lnTo>
                  <a:pt x="71288" y="774701"/>
                </a:lnTo>
                <a:lnTo>
                  <a:pt x="40099" y="741286"/>
                </a:lnTo>
                <a:lnTo>
                  <a:pt x="17822" y="707642"/>
                </a:lnTo>
                <a:lnTo>
                  <a:pt x="1113" y="656913"/>
                </a:lnTo>
                <a:lnTo>
                  <a:pt x="0" y="639971"/>
                </a:lnTo>
                <a:lnTo>
                  <a:pt x="1113" y="623030"/>
                </a:lnTo>
                <a:lnTo>
                  <a:pt x="17822" y="572301"/>
                </a:lnTo>
                <a:lnTo>
                  <a:pt x="40099" y="538657"/>
                </a:lnTo>
                <a:lnTo>
                  <a:pt x="71288" y="505242"/>
                </a:lnTo>
                <a:lnTo>
                  <a:pt x="111388" y="472132"/>
                </a:lnTo>
                <a:lnTo>
                  <a:pt x="160399" y="439405"/>
                </a:lnTo>
                <a:lnTo>
                  <a:pt x="218321" y="407136"/>
                </a:lnTo>
                <a:lnTo>
                  <a:pt x="285154" y="375402"/>
                </a:lnTo>
                <a:lnTo>
                  <a:pt x="321912" y="359759"/>
                </a:lnTo>
                <a:lnTo>
                  <a:pt x="360898" y="344279"/>
                </a:lnTo>
                <a:lnTo>
                  <a:pt x="402112" y="328971"/>
                </a:lnTo>
                <a:lnTo>
                  <a:pt x="445553" y="313844"/>
                </a:lnTo>
                <a:lnTo>
                  <a:pt x="491223" y="298908"/>
                </a:lnTo>
                <a:lnTo>
                  <a:pt x="539120" y="284172"/>
                </a:lnTo>
                <a:lnTo>
                  <a:pt x="589245" y="269647"/>
                </a:lnTo>
                <a:lnTo>
                  <a:pt x="641597" y="255342"/>
                </a:lnTo>
                <a:lnTo>
                  <a:pt x="696177" y="241265"/>
                </a:lnTo>
                <a:lnTo>
                  <a:pt x="752986" y="227428"/>
                </a:lnTo>
                <a:lnTo>
                  <a:pt x="812021" y="213838"/>
                </a:lnTo>
                <a:lnTo>
                  <a:pt x="873285" y="200507"/>
                </a:lnTo>
                <a:lnTo>
                  <a:pt x="936777" y="187443"/>
                </a:lnTo>
                <a:lnTo>
                  <a:pt x="978696" y="179205"/>
                </a:lnTo>
                <a:lnTo>
                  <a:pt x="1021178" y="171152"/>
                </a:lnTo>
                <a:lnTo>
                  <a:pt x="1064210" y="163284"/>
                </a:lnTo>
                <a:lnTo>
                  <a:pt x="1107777" y="155601"/>
                </a:lnTo>
                <a:lnTo>
                  <a:pt x="1151869" y="148103"/>
                </a:lnTo>
                <a:lnTo>
                  <a:pt x="1196471" y="140790"/>
                </a:lnTo>
                <a:lnTo>
                  <a:pt x="1241572" y="133663"/>
                </a:lnTo>
                <a:lnTo>
                  <a:pt x="1287158" y="126720"/>
                </a:lnTo>
                <a:lnTo>
                  <a:pt x="1333217" y="119963"/>
                </a:lnTo>
                <a:lnTo>
                  <a:pt x="1379736" y="113391"/>
                </a:lnTo>
                <a:lnTo>
                  <a:pt x="1426701" y="107004"/>
                </a:lnTo>
                <a:lnTo>
                  <a:pt x="1474101" y="100802"/>
                </a:lnTo>
                <a:lnTo>
                  <a:pt x="1521923" y="94786"/>
                </a:lnTo>
                <a:lnTo>
                  <a:pt x="1570154" y="88954"/>
                </a:lnTo>
                <a:lnTo>
                  <a:pt x="1618780" y="83308"/>
                </a:lnTo>
                <a:lnTo>
                  <a:pt x="1667790" y="77846"/>
                </a:lnTo>
                <a:lnTo>
                  <a:pt x="1717170" y="72570"/>
                </a:lnTo>
                <a:lnTo>
                  <a:pt x="1766908" y="67479"/>
                </a:lnTo>
                <a:lnTo>
                  <a:pt x="1816990" y="62573"/>
                </a:lnTo>
                <a:lnTo>
                  <a:pt x="1867405" y="57852"/>
                </a:lnTo>
                <a:lnTo>
                  <a:pt x="1918140" y="53317"/>
                </a:lnTo>
                <a:lnTo>
                  <a:pt x="1969180" y="48966"/>
                </a:lnTo>
                <a:lnTo>
                  <a:pt x="2020515" y="44801"/>
                </a:lnTo>
                <a:lnTo>
                  <a:pt x="2072131" y="40821"/>
                </a:lnTo>
                <a:lnTo>
                  <a:pt x="2124015" y="37025"/>
                </a:lnTo>
                <a:lnTo>
                  <a:pt x="2176154" y="33415"/>
                </a:lnTo>
                <a:lnTo>
                  <a:pt x="2228536" y="29990"/>
                </a:lnTo>
                <a:lnTo>
                  <a:pt x="2281148" y="26751"/>
                </a:lnTo>
                <a:lnTo>
                  <a:pt x="2333978" y="23696"/>
                </a:lnTo>
                <a:lnTo>
                  <a:pt x="2387011" y="20827"/>
                </a:lnTo>
                <a:lnTo>
                  <a:pt x="2440237" y="18142"/>
                </a:lnTo>
                <a:lnTo>
                  <a:pt x="2493641" y="15643"/>
                </a:lnTo>
                <a:lnTo>
                  <a:pt x="2547211" y="13329"/>
                </a:lnTo>
                <a:lnTo>
                  <a:pt x="2600934" y="11200"/>
                </a:lnTo>
                <a:lnTo>
                  <a:pt x="2654798" y="9256"/>
                </a:lnTo>
                <a:lnTo>
                  <a:pt x="2708790" y="7497"/>
                </a:lnTo>
                <a:lnTo>
                  <a:pt x="2762897" y="5924"/>
                </a:lnTo>
                <a:lnTo>
                  <a:pt x="2817106" y="4535"/>
                </a:lnTo>
                <a:lnTo>
                  <a:pt x="2871404" y="3332"/>
                </a:lnTo>
                <a:lnTo>
                  <a:pt x="2925779" y="2314"/>
                </a:lnTo>
                <a:lnTo>
                  <a:pt x="2980218" y="1481"/>
                </a:lnTo>
                <a:lnTo>
                  <a:pt x="3034708" y="833"/>
                </a:lnTo>
                <a:lnTo>
                  <a:pt x="3089236" y="370"/>
                </a:lnTo>
                <a:lnTo>
                  <a:pt x="3143790" y="92"/>
                </a:lnTo>
                <a:lnTo>
                  <a:pt x="3198357" y="0"/>
                </a:lnTo>
                <a:lnTo>
                  <a:pt x="3252923" y="92"/>
                </a:lnTo>
                <a:lnTo>
                  <a:pt x="3307477" y="370"/>
                </a:lnTo>
                <a:lnTo>
                  <a:pt x="3362005" y="833"/>
                </a:lnTo>
                <a:lnTo>
                  <a:pt x="3416495" y="1481"/>
                </a:lnTo>
                <a:lnTo>
                  <a:pt x="3470934" y="2314"/>
                </a:lnTo>
                <a:lnTo>
                  <a:pt x="3525309" y="3332"/>
                </a:lnTo>
                <a:lnTo>
                  <a:pt x="3579607" y="4535"/>
                </a:lnTo>
                <a:lnTo>
                  <a:pt x="3633816" y="5924"/>
                </a:lnTo>
                <a:lnTo>
                  <a:pt x="3687923" y="7497"/>
                </a:lnTo>
                <a:lnTo>
                  <a:pt x="3741915" y="9256"/>
                </a:lnTo>
                <a:lnTo>
                  <a:pt x="3795779" y="11200"/>
                </a:lnTo>
                <a:lnTo>
                  <a:pt x="3849502" y="13329"/>
                </a:lnTo>
                <a:lnTo>
                  <a:pt x="3903072" y="15643"/>
                </a:lnTo>
                <a:lnTo>
                  <a:pt x="3956477" y="18142"/>
                </a:lnTo>
                <a:lnTo>
                  <a:pt x="4009702" y="20827"/>
                </a:lnTo>
                <a:lnTo>
                  <a:pt x="4062736" y="23696"/>
                </a:lnTo>
                <a:lnTo>
                  <a:pt x="4115565" y="26751"/>
                </a:lnTo>
                <a:lnTo>
                  <a:pt x="4168177" y="29990"/>
                </a:lnTo>
                <a:lnTo>
                  <a:pt x="4220559" y="33415"/>
                </a:lnTo>
                <a:lnTo>
                  <a:pt x="4272698" y="37025"/>
                </a:lnTo>
                <a:lnTo>
                  <a:pt x="4324582" y="40821"/>
                </a:lnTo>
                <a:lnTo>
                  <a:pt x="4376198" y="44801"/>
                </a:lnTo>
                <a:lnTo>
                  <a:pt x="4427533" y="48966"/>
                </a:lnTo>
                <a:lnTo>
                  <a:pt x="4478574" y="53317"/>
                </a:lnTo>
                <a:lnTo>
                  <a:pt x="4529308" y="57852"/>
                </a:lnTo>
                <a:lnTo>
                  <a:pt x="4579723" y="62573"/>
                </a:lnTo>
                <a:lnTo>
                  <a:pt x="4629805" y="67479"/>
                </a:lnTo>
                <a:lnTo>
                  <a:pt x="4679543" y="72570"/>
                </a:lnTo>
                <a:lnTo>
                  <a:pt x="4728923" y="77846"/>
                </a:lnTo>
                <a:lnTo>
                  <a:pt x="4777933" y="83308"/>
                </a:lnTo>
                <a:lnTo>
                  <a:pt x="4826559" y="88954"/>
                </a:lnTo>
                <a:lnTo>
                  <a:pt x="4874790" y="94786"/>
                </a:lnTo>
                <a:lnTo>
                  <a:pt x="4922612" y="100802"/>
                </a:lnTo>
                <a:lnTo>
                  <a:pt x="4970012" y="107004"/>
                </a:lnTo>
                <a:lnTo>
                  <a:pt x="5016977" y="113391"/>
                </a:lnTo>
                <a:lnTo>
                  <a:pt x="5063496" y="119963"/>
                </a:lnTo>
                <a:lnTo>
                  <a:pt x="5109555" y="126720"/>
                </a:lnTo>
                <a:lnTo>
                  <a:pt x="5155141" y="133663"/>
                </a:lnTo>
                <a:lnTo>
                  <a:pt x="5200241" y="140790"/>
                </a:lnTo>
                <a:lnTo>
                  <a:pt x="5244844" y="148103"/>
                </a:lnTo>
                <a:lnTo>
                  <a:pt x="5288935" y="155601"/>
                </a:lnTo>
                <a:lnTo>
                  <a:pt x="5332503" y="163284"/>
                </a:lnTo>
                <a:lnTo>
                  <a:pt x="5375534" y="171152"/>
                </a:lnTo>
                <a:lnTo>
                  <a:pt x="5418016" y="179205"/>
                </a:lnTo>
                <a:lnTo>
                  <a:pt x="5459936" y="187443"/>
                </a:lnTo>
                <a:close/>
              </a:path>
            </a:pathLst>
          </a:custGeom>
          <a:ln w="188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84988" y="3813015"/>
            <a:ext cx="13734415" cy="198818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884555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pollution %&gt;%  </a:t>
            </a:r>
            <a:r>
              <a:rPr sz="3850" spc="15" dirty="0">
                <a:latin typeface="Courier New"/>
                <a:cs typeface="Courier New"/>
              </a:rPr>
              <a:t>group_by</a:t>
            </a:r>
            <a:r>
              <a:rPr sz="3850" spc="10" dirty="0">
                <a:latin typeface="Courier New"/>
                <a:cs typeface="Courier New"/>
              </a:rPr>
              <a:t>(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city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1046" y="280484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60192" y="2863787"/>
          <a:ext cx="5676897" cy="4889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81447" y="6758956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R="41910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R="41910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81447" y="1942349"/>
          <a:ext cx="5676897" cy="2219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00355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3215"/>
                        </a:lnSpc>
                        <a:spcBef>
                          <a:spcPts val="509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13664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81447" y="4790430"/>
          <a:ext cx="5676897" cy="1340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3415277" y="5528648"/>
            <a:ext cx="828675" cy="262255"/>
          </a:xfrm>
          <a:custGeom>
            <a:avLst/>
            <a:gdLst/>
            <a:ahLst/>
            <a:cxnLst/>
            <a:rect l="l" t="t" r="r" b="b"/>
            <a:pathLst>
              <a:path w="828675" h="262254">
                <a:moveTo>
                  <a:pt x="566705" y="0"/>
                </a:moveTo>
                <a:lnTo>
                  <a:pt x="566705" y="89002"/>
                </a:lnTo>
                <a:lnTo>
                  <a:pt x="0" y="89002"/>
                </a:lnTo>
                <a:lnTo>
                  <a:pt x="0" y="172769"/>
                </a:lnTo>
                <a:lnTo>
                  <a:pt x="566705" y="172769"/>
                </a:lnTo>
                <a:lnTo>
                  <a:pt x="566705" y="261772"/>
                </a:lnTo>
                <a:lnTo>
                  <a:pt x="828477" y="130886"/>
                </a:lnTo>
                <a:lnTo>
                  <a:pt x="566705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392231" y="3963230"/>
          <a:ext cx="5133338" cy="2680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4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19.0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38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88.5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177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31940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384189" y="6539345"/>
            <a:ext cx="814705" cy="633095"/>
          </a:xfrm>
          <a:custGeom>
            <a:avLst/>
            <a:gdLst/>
            <a:ahLst/>
            <a:cxnLst/>
            <a:rect l="l" t="t" r="r" b="b"/>
            <a:pathLst>
              <a:path w="814705" h="633095">
                <a:moveTo>
                  <a:pt x="814226" y="0"/>
                </a:moveTo>
                <a:lnTo>
                  <a:pt x="526622" y="54225"/>
                </a:lnTo>
                <a:lnTo>
                  <a:pt x="580484" y="125078"/>
                </a:lnTo>
                <a:lnTo>
                  <a:pt x="0" y="566375"/>
                </a:lnTo>
                <a:lnTo>
                  <a:pt x="50689" y="633060"/>
                </a:lnTo>
                <a:lnTo>
                  <a:pt x="631184" y="191763"/>
                </a:lnTo>
                <a:lnTo>
                  <a:pt x="719899" y="191763"/>
                </a:lnTo>
                <a:lnTo>
                  <a:pt x="814226" y="0"/>
                </a:lnTo>
                <a:close/>
              </a:path>
              <a:path w="814705" h="633095">
                <a:moveTo>
                  <a:pt x="719899" y="191763"/>
                </a:moveTo>
                <a:lnTo>
                  <a:pt x="631184" y="191763"/>
                </a:lnTo>
                <a:lnTo>
                  <a:pt x="685047" y="262617"/>
                </a:lnTo>
                <a:lnTo>
                  <a:pt x="719899" y="191763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14468" y="4145505"/>
            <a:ext cx="734060" cy="728345"/>
          </a:xfrm>
          <a:custGeom>
            <a:avLst/>
            <a:gdLst/>
            <a:ahLst/>
            <a:cxnLst/>
            <a:rect l="l" t="t" r="r" b="b"/>
            <a:pathLst>
              <a:path w="734059" h="728345">
                <a:moveTo>
                  <a:pt x="60050" y="0"/>
                </a:moveTo>
                <a:lnTo>
                  <a:pt x="0" y="60537"/>
                </a:lnTo>
                <a:lnTo>
                  <a:pt x="520968" y="577303"/>
                </a:lnTo>
                <a:lnTo>
                  <a:pt x="457169" y="641625"/>
                </a:lnTo>
                <a:lnTo>
                  <a:pt x="733569" y="728140"/>
                </a:lnTo>
                <a:lnTo>
                  <a:pt x="665524" y="516766"/>
                </a:lnTo>
                <a:lnTo>
                  <a:pt x="581018" y="516766"/>
                </a:lnTo>
                <a:lnTo>
                  <a:pt x="60050" y="0"/>
                </a:lnTo>
                <a:close/>
              </a:path>
              <a:path w="734059" h="728345">
                <a:moveTo>
                  <a:pt x="644818" y="452445"/>
                </a:moveTo>
                <a:lnTo>
                  <a:pt x="581018" y="516766"/>
                </a:lnTo>
                <a:lnTo>
                  <a:pt x="665524" y="516766"/>
                </a:lnTo>
                <a:lnTo>
                  <a:pt x="644818" y="452445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7906" y="3747922"/>
            <a:ext cx="814705" cy="633095"/>
          </a:xfrm>
          <a:custGeom>
            <a:avLst/>
            <a:gdLst/>
            <a:ahLst/>
            <a:cxnLst/>
            <a:rect l="l" t="t" r="r" b="b"/>
            <a:pathLst>
              <a:path w="814704" h="633095">
                <a:moveTo>
                  <a:pt x="814232" y="0"/>
                </a:moveTo>
                <a:lnTo>
                  <a:pt x="526630" y="54225"/>
                </a:lnTo>
                <a:lnTo>
                  <a:pt x="580493" y="125078"/>
                </a:lnTo>
                <a:lnTo>
                  <a:pt x="0" y="566375"/>
                </a:lnTo>
                <a:lnTo>
                  <a:pt x="50694" y="633060"/>
                </a:lnTo>
                <a:lnTo>
                  <a:pt x="631188" y="191763"/>
                </a:lnTo>
                <a:lnTo>
                  <a:pt x="719904" y="191763"/>
                </a:lnTo>
                <a:lnTo>
                  <a:pt x="814232" y="0"/>
                </a:lnTo>
                <a:close/>
              </a:path>
              <a:path w="814704" h="633095">
                <a:moveTo>
                  <a:pt x="719904" y="191763"/>
                </a:moveTo>
                <a:lnTo>
                  <a:pt x="631188" y="191763"/>
                </a:lnTo>
                <a:lnTo>
                  <a:pt x="685051" y="262617"/>
                </a:lnTo>
                <a:lnTo>
                  <a:pt x="719904" y="191763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0785" y="5523369"/>
            <a:ext cx="828675" cy="262255"/>
          </a:xfrm>
          <a:custGeom>
            <a:avLst/>
            <a:gdLst/>
            <a:ahLst/>
            <a:cxnLst/>
            <a:rect l="l" t="t" r="r" b="b"/>
            <a:pathLst>
              <a:path w="828675" h="262254">
                <a:moveTo>
                  <a:pt x="566703" y="0"/>
                </a:moveTo>
                <a:lnTo>
                  <a:pt x="566703" y="89002"/>
                </a:lnTo>
                <a:lnTo>
                  <a:pt x="0" y="89002"/>
                </a:lnTo>
                <a:lnTo>
                  <a:pt x="0" y="172769"/>
                </a:lnTo>
                <a:lnTo>
                  <a:pt x="566703" y="172769"/>
                </a:lnTo>
                <a:lnTo>
                  <a:pt x="566703" y="261772"/>
                </a:lnTo>
                <a:lnTo>
                  <a:pt x="828475" y="130886"/>
                </a:lnTo>
                <a:lnTo>
                  <a:pt x="56670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2914" y="6922223"/>
            <a:ext cx="840740" cy="434340"/>
          </a:xfrm>
          <a:custGeom>
            <a:avLst/>
            <a:gdLst/>
            <a:ahLst/>
            <a:cxnLst/>
            <a:rect l="l" t="t" r="r" b="b"/>
            <a:pathLst>
              <a:path w="840740" h="434340">
                <a:moveTo>
                  <a:pt x="36014" y="0"/>
                </a:moveTo>
                <a:lnTo>
                  <a:pt x="0" y="77288"/>
                </a:lnTo>
                <a:lnTo>
                  <a:pt x="589199" y="351844"/>
                </a:lnTo>
                <a:lnTo>
                  <a:pt x="550932" y="433963"/>
                </a:lnTo>
                <a:lnTo>
                  <a:pt x="840306" y="421819"/>
                </a:lnTo>
                <a:lnTo>
                  <a:pt x="726784" y="274556"/>
                </a:lnTo>
                <a:lnTo>
                  <a:pt x="625214" y="274556"/>
                </a:lnTo>
                <a:lnTo>
                  <a:pt x="36014" y="0"/>
                </a:lnTo>
                <a:close/>
              </a:path>
              <a:path w="840740" h="434340">
                <a:moveTo>
                  <a:pt x="663480" y="192436"/>
                </a:moveTo>
                <a:lnTo>
                  <a:pt x="625214" y="274556"/>
                </a:lnTo>
                <a:lnTo>
                  <a:pt x="726784" y="274556"/>
                </a:lnTo>
                <a:lnTo>
                  <a:pt x="663480" y="192436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293" y="8503808"/>
            <a:ext cx="18985865" cy="25736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805815" marR="12856210" indent="-591185">
              <a:lnSpc>
                <a:spcPct val="130300"/>
              </a:lnSpc>
              <a:spcBef>
                <a:spcPts val="755"/>
              </a:spcBef>
            </a:pPr>
            <a:r>
              <a:rPr sz="3850" spc="10" dirty="0">
                <a:latin typeface="Courier New"/>
                <a:cs typeface="Courier New"/>
              </a:rPr>
              <a:t>pollution %&gt;% 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group_by(city)</a:t>
            </a:r>
            <a:r>
              <a:rPr sz="3850" spc="-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2801" y="10290650"/>
            <a:ext cx="415988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summarise(mean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82051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2660" y="10290650"/>
            <a:ext cx="38646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mean(amount),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06630" y="10290650"/>
            <a:ext cx="91186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87798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78407" y="10290650"/>
            <a:ext cx="35693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117096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07704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298313" y="10290650"/>
            <a:ext cx="12071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303259" y="2863787"/>
          <a:ext cx="6235699" cy="49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116839" indent="-314325">
                        <a:lnSpc>
                          <a:spcPts val="2890"/>
                        </a:lnSpc>
                        <a:spcBef>
                          <a:spcPts val="90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1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latin typeface="Arial"/>
                          <a:cs typeface="Arial"/>
                        </a:rPr>
                        <a:t>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2223250" y="5220248"/>
            <a:ext cx="607695" cy="238760"/>
          </a:xfrm>
          <a:custGeom>
            <a:avLst/>
            <a:gdLst/>
            <a:ahLst/>
            <a:cxnLst/>
            <a:rect l="l" t="t" r="r" b="b"/>
            <a:pathLst>
              <a:path w="607695" h="238760">
                <a:moveTo>
                  <a:pt x="607602" y="238571"/>
                </a:moveTo>
                <a:lnTo>
                  <a:pt x="578363" y="227090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55684" y="5330381"/>
            <a:ext cx="280035" cy="234315"/>
          </a:xfrm>
          <a:custGeom>
            <a:avLst/>
            <a:gdLst/>
            <a:ahLst/>
            <a:cxnLst/>
            <a:rect l="l" t="t" r="r" b="b"/>
            <a:pathLst>
              <a:path w="280034" h="234314">
                <a:moveTo>
                  <a:pt x="91850" y="0"/>
                </a:moveTo>
                <a:lnTo>
                  <a:pt x="0" y="233915"/>
                </a:lnTo>
                <a:lnTo>
                  <a:pt x="279844" y="208803"/>
                </a:lnTo>
                <a:lnTo>
                  <a:pt x="9185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23250" y="4380224"/>
            <a:ext cx="624205" cy="374015"/>
          </a:xfrm>
          <a:custGeom>
            <a:avLst/>
            <a:gdLst/>
            <a:ahLst/>
            <a:cxnLst/>
            <a:rect l="l" t="t" r="r" b="b"/>
            <a:pathLst>
              <a:path w="624204" h="374014">
                <a:moveTo>
                  <a:pt x="623633" y="373493"/>
                </a:moveTo>
                <a:lnTo>
                  <a:pt x="596684" y="357353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55371" y="4629780"/>
            <a:ext cx="280670" cy="237490"/>
          </a:xfrm>
          <a:custGeom>
            <a:avLst/>
            <a:gdLst/>
            <a:ahLst/>
            <a:cxnLst/>
            <a:rect l="l" t="t" r="r" b="b"/>
            <a:pathLst>
              <a:path w="280669" h="237489">
                <a:moveTo>
                  <a:pt x="129116" y="0"/>
                </a:moveTo>
                <a:lnTo>
                  <a:pt x="0" y="215595"/>
                </a:lnTo>
                <a:lnTo>
                  <a:pt x="280159" y="236914"/>
                </a:lnTo>
                <a:lnTo>
                  <a:pt x="129116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23250" y="3445963"/>
            <a:ext cx="650875" cy="599440"/>
          </a:xfrm>
          <a:custGeom>
            <a:avLst/>
            <a:gdLst/>
            <a:ahLst/>
            <a:cxnLst/>
            <a:rect l="l" t="t" r="r" b="b"/>
            <a:pathLst>
              <a:path w="650875" h="599439">
                <a:moveTo>
                  <a:pt x="650549" y="599263"/>
                </a:moveTo>
                <a:lnTo>
                  <a:pt x="627445" y="577981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65558" y="3931527"/>
            <a:ext cx="270510" cy="262890"/>
          </a:xfrm>
          <a:custGeom>
            <a:avLst/>
            <a:gdLst/>
            <a:ahLst/>
            <a:cxnLst/>
            <a:rect l="l" t="t" r="r" b="b"/>
            <a:pathLst>
              <a:path w="270509" h="262889">
                <a:moveTo>
                  <a:pt x="170267" y="0"/>
                </a:moveTo>
                <a:lnTo>
                  <a:pt x="0" y="184833"/>
                </a:lnTo>
                <a:lnTo>
                  <a:pt x="269970" y="262677"/>
                </a:lnTo>
                <a:lnTo>
                  <a:pt x="170267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23250" y="6091684"/>
            <a:ext cx="594995" cy="88265"/>
          </a:xfrm>
          <a:custGeom>
            <a:avLst/>
            <a:gdLst/>
            <a:ahLst/>
            <a:cxnLst/>
            <a:rect l="l" t="t" r="r" b="b"/>
            <a:pathLst>
              <a:path w="594995" h="88264">
                <a:moveTo>
                  <a:pt x="594750" y="87859"/>
                </a:moveTo>
                <a:lnTo>
                  <a:pt x="563675" y="83268"/>
                </a:lnTo>
                <a:lnTo>
                  <a:pt x="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68564" y="6050651"/>
            <a:ext cx="267335" cy="248920"/>
          </a:xfrm>
          <a:custGeom>
            <a:avLst/>
            <a:gdLst/>
            <a:ahLst/>
            <a:cxnLst/>
            <a:rect l="l" t="t" r="r" b="b"/>
            <a:pathLst>
              <a:path w="267334" h="248920">
                <a:moveTo>
                  <a:pt x="36721" y="0"/>
                </a:moveTo>
                <a:lnTo>
                  <a:pt x="0" y="248603"/>
                </a:lnTo>
                <a:lnTo>
                  <a:pt x="266965" y="161022"/>
                </a:lnTo>
                <a:lnTo>
                  <a:pt x="36721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23250" y="6894188"/>
            <a:ext cx="593090" cy="27305"/>
          </a:xfrm>
          <a:custGeom>
            <a:avLst/>
            <a:gdLst/>
            <a:ahLst/>
            <a:cxnLst/>
            <a:rect l="l" t="t" r="r" b="b"/>
            <a:pathLst>
              <a:path w="593090" h="27304">
                <a:moveTo>
                  <a:pt x="592619" y="0"/>
                </a:moveTo>
                <a:lnTo>
                  <a:pt x="561239" y="1432"/>
                </a:lnTo>
                <a:lnTo>
                  <a:pt x="0" y="27047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78762" y="6770101"/>
            <a:ext cx="257175" cy="251460"/>
          </a:xfrm>
          <a:custGeom>
            <a:avLst/>
            <a:gdLst/>
            <a:ahLst/>
            <a:cxnLst/>
            <a:rect l="l" t="t" r="r" b="b"/>
            <a:pathLst>
              <a:path w="257175" h="251459">
                <a:moveTo>
                  <a:pt x="0" y="0"/>
                </a:moveTo>
                <a:lnTo>
                  <a:pt x="11455" y="251039"/>
                </a:lnTo>
                <a:lnTo>
                  <a:pt x="256767" y="114061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23250" y="7627832"/>
            <a:ext cx="604520" cy="207010"/>
          </a:xfrm>
          <a:custGeom>
            <a:avLst/>
            <a:gdLst/>
            <a:ahLst/>
            <a:cxnLst/>
            <a:rect l="l" t="t" r="r" b="b"/>
            <a:pathLst>
              <a:path w="604520" h="207009">
                <a:moveTo>
                  <a:pt x="604229" y="0"/>
                </a:moveTo>
                <a:lnTo>
                  <a:pt x="574508" y="10168"/>
                </a:lnTo>
                <a:lnTo>
                  <a:pt x="0" y="206724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57087" y="7519115"/>
            <a:ext cx="278765" cy="238125"/>
          </a:xfrm>
          <a:custGeom>
            <a:avLst/>
            <a:gdLst/>
            <a:ahLst/>
            <a:cxnLst/>
            <a:rect l="l" t="t" r="r" b="b"/>
            <a:pathLst>
              <a:path w="278765" h="238125">
                <a:moveTo>
                  <a:pt x="0" y="0"/>
                </a:moveTo>
                <a:lnTo>
                  <a:pt x="81348" y="237770"/>
                </a:lnTo>
                <a:lnTo>
                  <a:pt x="278441" y="37537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631046" y="280484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56880" y="2862520"/>
          <a:ext cx="4982844" cy="4891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2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113664" indent="-314325">
                        <a:lnSpc>
                          <a:spcPct val="79200"/>
                        </a:lnSpc>
                        <a:spcBef>
                          <a:spcPts val="101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3215"/>
                        </a:lnSpc>
                        <a:spcBef>
                          <a:spcPts val="520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97155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1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559293" y="8503808"/>
            <a:ext cx="18985865" cy="25736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805815" marR="11083290" indent="-591185">
              <a:lnSpc>
                <a:spcPct val="130300"/>
              </a:lnSpc>
              <a:spcBef>
                <a:spcPts val="755"/>
              </a:spcBef>
            </a:pPr>
            <a:r>
              <a:rPr sz="3850" spc="10" dirty="0">
                <a:latin typeface="Courier New"/>
                <a:cs typeface="Courier New"/>
              </a:rPr>
              <a:t>pollution %&gt;% 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city,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size</a:t>
            </a:r>
            <a:r>
              <a:rPr sz="3850" spc="15" dirty="0">
                <a:latin typeface="Courier New"/>
                <a:cs typeface="Courier New"/>
              </a:rPr>
              <a:t>)</a:t>
            </a:r>
            <a:r>
              <a:rPr sz="3850" spc="-4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940347" y="1885977"/>
          <a:ext cx="4984749" cy="154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55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614"/>
                        </a:spcBef>
                      </a:pP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city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436245" marR="109855" indent="-314325">
                        <a:lnSpc>
                          <a:spcPct val="79200"/>
                        </a:lnSpc>
                        <a:spcBef>
                          <a:spcPts val="1030"/>
                        </a:spcBef>
                      </a:pP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art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  </a:t>
                      </a:r>
                      <a:r>
                        <a:rPr sz="2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5"/>
                        </a:lnSpc>
                        <a:spcBef>
                          <a:spcPts val="545"/>
                        </a:spcBef>
                      </a:pPr>
                      <a:r>
                        <a:rPr sz="2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amount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103505" algn="ctr">
                        <a:lnSpc>
                          <a:spcPts val="2315"/>
                        </a:lnSpc>
                      </a:pP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(µg/m</a:t>
                      </a:r>
                      <a:r>
                        <a:rPr sz="2175" spc="15" baseline="21072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940347" y="4625876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22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940347" y="5554999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London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940347" y="6484122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large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940347" y="7413244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Beijing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56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6940347" y="3696755"/>
          <a:ext cx="4984749" cy="67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29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950" spc="-60" dirty="0">
                          <a:latin typeface="Arial"/>
                          <a:cs typeface="Arial"/>
                        </a:rPr>
                        <a:t>York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5242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5" dirty="0">
                          <a:latin typeface="Arial"/>
                          <a:cs typeface="Arial"/>
                        </a:rPr>
                        <a:t>small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950" spc="10" dirty="0">
                          <a:latin typeface="Arial"/>
                          <a:cs typeface="Arial"/>
                        </a:rPr>
                        <a:t>14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944490" y="5300613"/>
            <a:ext cx="607695" cy="238760"/>
          </a:xfrm>
          <a:custGeom>
            <a:avLst/>
            <a:gdLst/>
            <a:ahLst/>
            <a:cxnLst/>
            <a:rect l="l" t="t" r="r" b="b"/>
            <a:pathLst>
              <a:path w="607695" h="238760">
                <a:moveTo>
                  <a:pt x="0" y="238571"/>
                </a:moveTo>
                <a:lnTo>
                  <a:pt x="578303" y="11503"/>
                </a:lnTo>
                <a:lnTo>
                  <a:pt x="607602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76929" y="5195135"/>
            <a:ext cx="280035" cy="234315"/>
          </a:xfrm>
          <a:custGeom>
            <a:avLst/>
            <a:gdLst/>
            <a:ahLst/>
            <a:cxnLst/>
            <a:rect l="l" t="t" r="r" b="b"/>
            <a:pathLst>
              <a:path w="280034" h="234314">
                <a:moveTo>
                  <a:pt x="0" y="0"/>
                </a:moveTo>
                <a:lnTo>
                  <a:pt x="91846" y="233915"/>
                </a:lnTo>
                <a:lnTo>
                  <a:pt x="279839" y="25112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4490" y="4493202"/>
            <a:ext cx="624205" cy="374015"/>
          </a:xfrm>
          <a:custGeom>
            <a:avLst/>
            <a:gdLst/>
            <a:ahLst/>
            <a:cxnLst/>
            <a:rect l="l" t="t" r="r" b="b"/>
            <a:pathLst>
              <a:path w="624204" h="374014">
                <a:moveTo>
                  <a:pt x="0" y="373493"/>
                </a:moveTo>
                <a:lnTo>
                  <a:pt x="596633" y="16171"/>
                </a:lnTo>
                <a:lnTo>
                  <a:pt x="623633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76615" y="4380224"/>
            <a:ext cx="280670" cy="237490"/>
          </a:xfrm>
          <a:custGeom>
            <a:avLst/>
            <a:gdLst/>
            <a:ahLst/>
            <a:cxnLst/>
            <a:rect l="l" t="t" r="r" b="b"/>
            <a:pathLst>
              <a:path w="280670" h="237489">
                <a:moveTo>
                  <a:pt x="280153" y="0"/>
                </a:moveTo>
                <a:lnTo>
                  <a:pt x="0" y="21318"/>
                </a:lnTo>
                <a:lnTo>
                  <a:pt x="129116" y="236914"/>
                </a:lnTo>
                <a:lnTo>
                  <a:pt x="280153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44490" y="3594942"/>
            <a:ext cx="650875" cy="599440"/>
          </a:xfrm>
          <a:custGeom>
            <a:avLst/>
            <a:gdLst/>
            <a:ahLst/>
            <a:cxnLst/>
            <a:rect l="l" t="t" r="r" b="b"/>
            <a:pathLst>
              <a:path w="650875" h="599439">
                <a:moveTo>
                  <a:pt x="0" y="599263"/>
                </a:moveTo>
                <a:lnTo>
                  <a:pt x="627442" y="21285"/>
                </a:lnTo>
                <a:lnTo>
                  <a:pt x="650549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86804" y="3445963"/>
            <a:ext cx="270510" cy="262890"/>
          </a:xfrm>
          <a:custGeom>
            <a:avLst/>
            <a:gdLst/>
            <a:ahLst/>
            <a:cxnLst/>
            <a:rect l="l" t="t" r="r" b="b"/>
            <a:pathLst>
              <a:path w="270509" h="262889">
                <a:moveTo>
                  <a:pt x="269964" y="0"/>
                </a:moveTo>
                <a:lnTo>
                  <a:pt x="0" y="77844"/>
                </a:lnTo>
                <a:lnTo>
                  <a:pt x="170261" y="262677"/>
                </a:lnTo>
                <a:lnTo>
                  <a:pt x="269964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44490" y="6123815"/>
            <a:ext cx="594995" cy="88265"/>
          </a:xfrm>
          <a:custGeom>
            <a:avLst/>
            <a:gdLst/>
            <a:ahLst/>
            <a:cxnLst/>
            <a:rect l="l" t="t" r="r" b="b"/>
            <a:pathLst>
              <a:path w="594995" h="88264">
                <a:moveTo>
                  <a:pt x="0" y="87859"/>
                </a:moveTo>
                <a:lnTo>
                  <a:pt x="563659" y="4595"/>
                </a:lnTo>
                <a:lnTo>
                  <a:pt x="594750" y="0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9804" y="6004103"/>
            <a:ext cx="267335" cy="248920"/>
          </a:xfrm>
          <a:custGeom>
            <a:avLst/>
            <a:gdLst/>
            <a:ahLst/>
            <a:cxnLst/>
            <a:rect l="l" t="t" r="r" b="b"/>
            <a:pathLst>
              <a:path w="267334" h="248920">
                <a:moveTo>
                  <a:pt x="0" y="0"/>
                </a:moveTo>
                <a:lnTo>
                  <a:pt x="36720" y="248603"/>
                </a:lnTo>
                <a:lnTo>
                  <a:pt x="266964" y="87581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44490" y="6884163"/>
            <a:ext cx="593090" cy="27305"/>
          </a:xfrm>
          <a:custGeom>
            <a:avLst/>
            <a:gdLst/>
            <a:ahLst/>
            <a:cxnLst/>
            <a:rect l="l" t="t" r="r" b="b"/>
            <a:pathLst>
              <a:path w="593090" h="27304">
                <a:moveTo>
                  <a:pt x="0" y="0"/>
                </a:moveTo>
                <a:lnTo>
                  <a:pt x="561237" y="25615"/>
                </a:lnTo>
                <a:lnTo>
                  <a:pt x="592619" y="27047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00000" y="6784259"/>
            <a:ext cx="257175" cy="251460"/>
          </a:xfrm>
          <a:custGeom>
            <a:avLst/>
            <a:gdLst/>
            <a:ahLst/>
            <a:cxnLst/>
            <a:rect l="l" t="t" r="r" b="b"/>
            <a:pathLst>
              <a:path w="257175" h="251459">
                <a:moveTo>
                  <a:pt x="11457" y="0"/>
                </a:moveTo>
                <a:lnTo>
                  <a:pt x="0" y="251039"/>
                </a:lnTo>
                <a:lnTo>
                  <a:pt x="256769" y="136978"/>
                </a:lnTo>
                <a:lnTo>
                  <a:pt x="11457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44490" y="7556652"/>
            <a:ext cx="604520" cy="207010"/>
          </a:xfrm>
          <a:custGeom>
            <a:avLst/>
            <a:gdLst/>
            <a:ahLst/>
            <a:cxnLst/>
            <a:rect l="l" t="t" r="r" b="b"/>
            <a:pathLst>
              <a:path w="604520" h="207009">
                <a:moveTo>
                  <a:pt x="0" y="0"/>
                </a:moveTo>
                <a:lnTo>
                  <a:pt x="574454" y="196537"/>
                </a:lnTo>
                <a:lnTo>
                  <a:pt x="604229" y="206724"/>
                </a:lnTo>
              </a:path>
            </a:pathLst>
          </a:custGeom>
          <a:ln w="62825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78324" y="7634323"/>
            <a:ext cx="278765" cy="238125"/>
          </a:xfrm>
          <a:custGeom>
            <a:avLst/>
            <a:gdLst/>
            <a:ahLst/>
            <a:cxnLst/>
            <a:rect l="l" t="t" r="r" b="b"/>
            <a:pathLst>
              <a:path w="278765" h="238125">
                <a:moveTo>
                  <a:pt x="81348" y="0"/>
                </a:moveTo>
                <a:lnTo>
                  <a:pt x="0" y="237769"/>
                </a:lnTo>
                <a:lnTo>
                  <a:pt x="278444" y="200232"/>
                </a:lnTo>
                <a:lnTo>
                  <a:pt x="81348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352801" y="10290650"/>
            <a:ext cx="415988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summarise(mean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82051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72660" y="10290650"/>
            <a:ext cx="38646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mean(amount),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506630" y="10290650"/>
            <a:ext cx="91186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687798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278407" y="10290650"/>
            <a:ext cx="35693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0" dirty="0">
                <a:latin typeface="Courier New"/>
                <a:cs typeface="Courier New"/>
              </a:rPr>
              <a:t>sum(amount),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117096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707704" y="10290650"/>
            <a:ext cx="321310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=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298313" y="10290650"/>
            <a:ext cx="1207135" cy="6407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15" dirty="0">
                <a:latin typeface="Courier New"/>
                <a:cs typeface="Courier New"/>
              </a:rPr>
              <a:t>n())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1517" y="1128626"/>
            <a:ext cx="4846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group_by()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2332" y="2845851"/>
            <a:ext cx="86652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Groups </a:t>
            </a:r>
            <a:r>
              <a:rPr sz="4950" spc="95" dirty="0">
                <a:latin typeface="Calibri"/>
                <a:cs typeface="Calibri"/>
              </a:rPr>
              <a:t>cases </a:t>
            </a:r>
            <a:r>
              <a:rPr sz="4950" spc="90" dirty="0">
                <a:latin typeface="Calibri"/>
                <a:cs typeface="Calibri"/>
              </a:rPr>
              <a:t>by </a:t>
            </a:r>
            <a:r>
              <a:rPr sz="4950" spc="95" dirty="0">
                <a:latin typeface="Calibri"/>
                <a:cs typeface="Calibri"/>
              </a:rPr>
              <a:t>common</a:t>
            </a:r>
            <a:r>
              <a:rPr sz="4950" spc="-78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3813015"/>
            <a:ext cx="13734415" cy="29464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559816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 </a:t>
            </a:r>
            <a:r>
              <a:rPr sz="3850" spc="10" dirty="0">
                <a:latin typeface="Courier New"/>
                <a:cs typeface="Courier New"/>
              </a:rPr>
              <a:t>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summarise(total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sum(n))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81447" y="7764161"/>
          <a:ext cx="5133340" cy="2010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1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1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marL="6985"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dirty="0">
                          <a:latin typeface="Arial"/>
                          <a:cs typeface="Arial"/>
                        </a:rPr>
                        <a:t>F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spc="-30" dirty="0">
                          <a:latin typeface="Calibri"/>
                          <a:cs typeface="Calibri"/>
                        </a:rPr>
                        <a:t>172371079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6">
                <a:tc>
                  <a:txBody>
                    <a:bodyPr/>
                    <a:lstStyle/>
                    <a:p>
                      <a:pPr algn="ctr">
                        <a:lnSpc>
                          <a:spcPts val="4905"/>
                        </a:lnSpc>
                        <a:spcBef>
                          <a:spcPts val="270"/>
                        </a:spcBef>
                      </a:pPr>
                      <a:r>
                        <a:rPr sz="4100" dirty="0">
                          <a:latin typeface="Arial"/>
                          <a:cs typeface="Arial"/>
                        </a:rPr>
                        <a:t>M</a:t>
                      </a:r>
                      <a:endParaRPr sz="4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25"/>
                        </a:lnSpc>
                        <a:spcBef>
                          <a:spcPts val="350"/>
                        </a:spcBef>
                      </a:pPr>
                      <a:r>
                        <a:rPr sz="4100" spc="-30" dirty="0">
                          <a:latin typeface="Calibri"/>
                          <a:cs typeface="Calibri"/>
                        </a:rPr>
                        <a:t>175749438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1406" y="1128626"/>
            <a:ext cx="44011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ung</a:t>
            </a:r>
            <a:r>
              <a:rPr spc="20" dirty="0"/>
              <a:t>r</a:t>
            </a:r>
            <a:r>
              <a:rPr spc="100" dirty="0"/>
              <a:t>oup()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2332" y="2845851"/>
            <a:ext cx="118421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0" dirty="0">
                <a:latin typeface="Calibri"/>
                <a:cs typeface="Calibri"/>
              </a:rPr>
              <a:t>Removes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grouping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criteria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data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frame.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3813015"/>
            <a:ext cx="13734415" cy="36830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45490" marR="5598160" indent="-591185">
              <a:lnSpc>
                <a:spcPts val="6430"/>
              </a:lnSpc>
              <a:spcBef>
                <a:spcPts val="284"/>
              </a:spcBef>
            </a:pP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 %&gt;% </a:t>
            </a:r>
            <a:r>
              <a:rPr sz="3850" spc="10" dirty="0">
                <a:latin typeface="Courier New"/>
                <a:cs typeface="Courier New"/>
              </a:rPr>
              <a:t> group_by(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3850" spc="10" dirty="0">
                <a:latin typeface="Courier New"/>
                <a:cs typeface="Courier New"/>
              </a:rPr>
              <a:t>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ungroup() </a:t>
            </a:r>
            <a:r>
              <a:rPr sz="3850" spc="15" dirty="0">
                <a:latin typeface="Courier New"/>
                <a:cs typeface="Courier New"/>
              </a:rPr>
              <a:t>%&gt;%  </a:t>
            </a:r>
            <a:r>
              <a:rPr sz="3850" spc="10" dirty="0">
                <a:latin typeface="Courier New"/>
                <a:cs typeface="Courier New"/>
              </a:rPr>
              <a:t>summarise(total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sum(n))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0834" y="8502359"/>
            <a:ext cx="2722880" cy="666750"/>
          </a:xfrm>
          <a:prstGeom prst="rect">
            <a:avLst/>
          </a:prstGeom>
          <a:solidFill>
            <a:srgbClr val="0365C0"/>
          </a:solidFill>
          <a:ln w="10470">
            <a:solidFill>
              <a:srgbClr val="FFFFF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16610">
              <a:lnSpc>
                <a:spcPts val="4895"/>
              </a:lnSpc>
              <a:spcBef>
                <a:spcPts val="350"/>
              </a:spcBef>
            </a:pPr>
            <a:r>
              <a:rPr sz="4100" b="1" spc="-3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0834" y="9168837"/>
            <a:ext cx="2722880" cy="666750"/>
          </a:xfrm>
          <a:prstGeom prst="rect">
            <a:avLst/>
          </a:prstGeom>
          <a:solidFill>
            <a:srgbClr val="78AAD6"/>
          </a:solidFill>
          <a:ln w="10470">
            <a:solidFill>
              <a:srgbClr val="FFFFFF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87960">
              <a:lnSpc>
                <a:spcPts val="4865"/>
              </a:lnSpc>
              <a:spcBef>
                <a:spcPts val="380"/>
              </a:spcBef>
            </a:pPr>
            <a:r>
              <a:rPr sz="4100" spc="-30" dirty="0">
                <a:latin typeface="Calibri"/>
                <a:cs typeface="Calibri"/>
              </a:rPr>
              <a:t>348120517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3137" y="3076211"/>
            <a:ext cx="14869794" cy="313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Complete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 </a:t>
            </a:r>
            <a:r>
              <a:rPr sz="4950" b="1" spc="-155" dirty="0">
                <a:solidFill>
                  <a:srgbClr val="005493"/>
                </a:solidFill>
                <a:latin typeface="Arial"/>
                <a:cs typeface="Arial"/>
              </a:rPr>
              <a:t>group_by()</a:t>
            </a:r>
            <a:r>
              <a:rPr sz="4950" spc="-155" dirty="0">
                <a:solidFill>
                  <a:srgbClr val="005493"/>
                </a:solidFill>
                <a:latin typeface="Calibri"/>
                <a:cs typeface="Calibri"/>
              </a:rPr>
              <a:t>,</a:t>
            </a:r>
            <a:r>
              <a:rPr sz="4950" spc="-8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60" dirty="0">
                <a:solidFill>
                  <a:srgbClr val="005493"/>
                </a:solidFill>
                <a:latin typeface="Arial"/>
                <a:cs typeface="Arial"/>
              </a:rPr>
              <a:t>summarise()</a:t>
            </a:r>
            <a:r>
              <a:rPr sz="4950" spc="-160" dirty="0">
                <a:solidFill>
                  <a:srgbClr val="005493"/>
                </a:solidFill>
                <a:latin typeface="Calibri"/>
                <a:cs typeface="Calibri"/>
              </a:rPr>
              <a:t>,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</a:pP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25" dirty="0">
                <a:solidFill>
                  <a:srgbClr val="005493"/>
                </a:solidFill>
                <a:latin typeface="Arial"/>
                <a:cs typeface="Arial"/>
              </a:rPr>
              <a:t>arrange()</a:t>
            </a:r>
            <a:r>
              <a:rPr sz="495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4" dirty="0">
                <a:solidFill>
                  <a:srgbClr val="005493"/>
                </a:solidFill>
                <a:latin typeface="Calibri"/>
                <a:cs typeface="Calibri"/>
              </a:rPr>
              <a:t>display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ten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most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popular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950" b="1" spc="-3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 </a:t>
            </a:r>
            <a:r>
              <a:rPr sz="4950" b="1" spc="-350" dirty="0">
                <a:solidFill>
                  <a:srgbClr val="005493"/>
                </a:solidFill>
                <a:latin typeface="Arial"/>
                <a:cs typeface="Arial"/>
              </a:rPr>
              <a:t>sex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combinations.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Compute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popularity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i="1" spc="-5" dirty="0">
                <a:solidFill>
                  <a:srgbClr val="005493"/>
                </a:solidFill>
                <a:latin typeface="Calibri"/>
                <a:cs typeface="Calibri"/>
              </a:rPr>
              <a:t>total 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given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sex.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125</a:t>
            </a:fld>
            <a:endParaRPr sz="4950">
              <a:latin typeface="Calibri"/>
              <a:cs typeface="Calibri"/>
            </a:endParaRPr>
          </a:p>
        </p:txBody>
      </p:sp>
      <p:pic>
        <p:nvPicPr>
          <p:cNvPr id="8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BE07A73A-5616-4C4E-9E4F-5B25A21C50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740" y="9591274"/>
            <a:ext cx="2010510" cy="1130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253437"/>
            <a:ext cx="18214340" cy="10801985"/>
          </a:xfrm>
          <a:custGeom>
            <a:avLst/>
            <a:gdLst/>
            <a:ahLst/>
            <a:cxnLst/>
            <a:rect l="l" t="t" r="r" b="b"/>
            <a:pathLst>
              <a:path w="18214340" h="10801985">
                <a:moveTo>
                  <a:pt x="0" y="0"/>
                </a:moveTo>
                <a:lnTo>
                  <a:pt x="18213749" y="0"/>
                </a:lnTo>
                <a:lnTo>
                  <a:pt x="18213749" y="10801677"/>
                </a:lnTo>
                <a:lnTo>
                  <a:pt x="0" y="108016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253437"/>
            <a:ext cx="18214340" cy="10801985"/>
          </a:xfrm>
          <a:custGeom>
            <a:avLst/>
            <a:gdLst/>
            <a:ahLst/>
            <a:cxnLst/>
            <a:rect l="l" t="t" r="r" b="b"/>
            <a:pathLst>
              <a:path w="18214340" h="10801985">
                <a:moveTo>
                  <a:pt x="0" y="0"/>
                </a:moveTo>
                <a:lnTo>
                  <a:pt x="18213749" y="0"/>
                </a:lnTo>
                <a:lnTo>
                  <a:pt x="18213749" y="10801671"/>
                </a:lnTo>
                <a:lnTo>
                  <a:pt x="0" y="10801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1451" y="92008"/>
            <a:ext cx="9763760" cy="346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188976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group_by(name, sex)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</a:t>
            </a:r>
            <a:r>
              <a:rPr sz="4100" spc="10" dirty="0">
                <a:latin typeface="Courier New"/>
                <a:cs typeface="Courier New"/>
              </a:rPr>
              <a:t>arrange(desc(total))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72401" y="3759047"/>
          <a:ext cx="5953125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7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2940050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total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26123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5120990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03517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5095674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48793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Robert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4803068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4323928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03517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Mary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4118058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William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4071645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261235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David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3589754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48793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Joseph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2581785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Richard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2558165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271399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Charles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2371621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107,963 more</a:t>
                      </a:r>
                      <a:r>
                        <a:rPr sz="29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4996" y="680466"/>
            <a:ext cx="17342075" cy="9929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549773"/>
            <a:ext cx="18214340" cy="10209530"/>
          </a:xfrm>
          <a:custGeom>
            <a:avLst/>
            <a:gdLst/>
            <a:ahLst/>
            <a:cxnLst/>
            <a:rect l="l" t="t" r="r" b="b"/>
            <a:pathLst>
              <a:path w="18214340" h="10209530">
                <a:moveTo>
                  <a:pt x="0" y="0"/>
                </a:moveTo>
                <a:lnTo>
                  <a:pt x="18213749" y="0"/>
                </a:lnTo>
                <a:lnTo>
                  <a:pt x="18213749" y="10209008"/>
                </a:lnTo>
                <a:lnTo>
                  <a:pt x="0" y="1020900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549773"/>
            <a:ext cx="18214340" cy="10209530"/>
          </a:xfrm>
          <a:custGeom>
            <a:avLst/>
            <a:gdLst/>
            <a:ahLst/>
            <a:cxnLst/>
            <a:rect l="l" t="t" r="r" b="b"/>
            <a:pathLst>
              <a:path w="18214340" h="10209530">
                <a:moveTo>
                  <a:pt x="0" y="0"/>
                </a:moveTo>
                <a:lnTo>
                  <a:pt x="18213749" y="0"/>
                </a:lnTo>
                <a:lnTo>
                  <a:pt x="18213749" y="10209008"/>
                </a:lnTo>
                <a:lnTo>
                  <a:pt x="0" y="1020900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1451" y="384146"/>
            <a:ext cx="14953615" cy="10182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4365" marR="7157720" indent="-622300">
              <a:lnSpc>
                <a:spcPct val="137400"/>
              </a:lnSpc>
              <a:spcBef>
                <a:spcPts val="95"/>
              </a:spcBef>
            </a:pP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group_by(name,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sex)</a:t>
            </a:r>
            <a:r>
              <a:rPr sz="40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4050">
              <a:latin typeface="Courier New"/>
              <a:cs typeface="Courier New"/>
            </a:endParaRPr>
          </a:p>
          <a:p>
            <a:pPr marL="634365" marR="5291455">
              <a:lnSpc>
                <a:spcPct val="137400"/>
              </a:lnSpc>
            </a:pP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4050" spc="10" dirty="0">
                <a:solidFill>
                  <a:srgbClr val="0365C0"/>
                </a:solidFill>
                <a:latin typeface="Courier New"/>
                <a:cs typeface="Courier New"/>
              </a:rPr>
              <a:t>sum(n)) %&gt;%  </a:t>
            </a:r>
            <a:r>
              <a:rPr sz="4050" spc="15" dirty="0">
                <a:solidFill>
                  <a:srgbClr val="0365C0"/>
                </a:solidFill>
                <a:latin typeface="Courier New"/>
                <a:cs typeface="Courier New"/>
              </a:rPr>
              <a:t>arrange(desc(total)) </a:t>
            </a:r>
            <a:r>
              <a:rPr sz="4050" spc="10" dirty="0">
                <a:latin typeface="Courier New"/>
                <a:cs typeface="Courier New"/>
              </a:rPr>
              <a:t>%&gt;%  ungroup() %&gt;%</a:t>
            </a:r>
            <a:endParaRPr sz="4050">
              <a:latin typeface="Courier New"/>
              <a:cs typeface="Courier New"/>
            </a:endParaRPr>
          </a:p>
          <a:p>
            <a:pPr marL="634365" marR="9645650">
              <a:lnSpc>
                <a:spcPts val="6680"/>
              </a:lnSpc>
              <a:spcBef>
                <a:spcPts val="440"/>
              </a:spcBef>
            </a:pPr>
            <a:r>
              <a:rPr sz="4050" spc="10" dirty="0">
                <a:latin typeface="Courier New"/>
                <a:cs typeface="Courier New"/>
              </a:rPr>
              <a:t>slice(1:10) %&gt;%  ggplot()</a:t>
            </a:r>
            <a:r>
              <a:rPr sz="4050" dirty="0">
                <a:latin typeface="Courier New"/>
                <a:cs typeface="Courier New"/>
              </a:rPr>
              <a:t> </a:t>
            </a:r>
            <a:r>
              <a:rPr sz="4050" spc="15" dirty="0">
                <a:latin typeface="Courier New"/>
                <a:cs typeface="Courier New"/>
              </a:rPr>
              <a:t>+</a:t>
            </a:r>
            <a:endParaRPr sz="4050">
              <a:latin typeface="Courier New"/>
              <a:cs typeface="Courier New"/>
            </a:endParaRPr>
          </a:p>
          <a:p>
            <a:pPr marL="1256665">
              <a:lnSpc>
                <a:spcPct val="100000"/>
              </a:lnSpc>
              <a:spcBef>
                <a:spcPts val="1290"/>
              </a:spcBef>
            </a:pPr>
            <a:r>
              <a:rPr sz="4050" spc="10" dirty="0">
                <a:latin typeface="Courier New"/>
                <a:cs typeface="Courier New"/>
              </a:rPr>
              <a:t>geom_col(mapping </a:t>
            </a:r>
            <a:r>
              <a:rPr sz="4050" spc="15" dirty="0">
                <a:latin typeface="Courier New"/>
                <a:cs typeface="Courier New"/>
              </a:rPr>
              <a:t>= </a:t>
            </a:r>
            <a:r>
              <a:rPr sz="4050" spc="10" dirty="0">
                <a:latin typeface="Courier New"/>
                <a:cs typeface="Courier New"/>
              </a:rPr>
              <a:t>aes(x </a:t>
            </a:r>
            <a:r>
              <a:rPr sz="4050" spc="15" dirty="0">
                <a:latin typeface="Courier New"/>
                <a:cs typeface="Courier New"/>
              </a:rPr>
              <a:t>=</a:t>
            </a:r>
            <a:r>
              <a:rPr sz="4050" spc="80" dirty="0">
                <a:latin typeface="Courier New"/>
                <a:cs typeface="Courier New"/>
              </a:rPr>
              <a:t> </a:t>
            </a:r>
            <a:r>
              <a:rPr sz="4050" spc="10" dirty="0">
                <a:latin typeface="Courier New"/>
                <a:cs typeface="Courier New"/>
              </a:rPr>
              <a:t>fct_reorder(name,</a:t>
            </a:r>
            <a:endParaRPr sz="4050">
              <a:latin typeface="Courier New"/>
              <a:cs typeface="Courier New"/>
            </a:endParaRPr>
          </a:p>
          <a:p>
            <a:pPr marL="1256665" marR="937260" indent="621665">
              <a:lnSpc>
                <a:spcPct val="137400"/>
              </a:lnSpc>
            </a:pPr>
            <a:r>
              <a:rPr sz="4050" spc="10" dirty="0">
                <a:latin typeface="Courier New"/>
                <a:cs typeface="Courier New"/>
              </a:rPr>
              <a:t>desc(total)), </a:t>
            </a:r>
            <a:r>
              <a:rPr sz="4050" spc="15" dirty="0">
                <a:latin typeface="Courier New"/>
                <a:cs typeface="Courier New"/>
              </a:rPr>
              <a:t>y = </a:t>
            </a:r>
            <a:r>
              <a:rPr sz="4050" spc="10" dirty="0">
                <a:latin typeface="Courier New"/>
                <a:cs typeface="Courier New"/>
              </a:rPr>
              <a:t>total, </a:t>
            </a:r>
            <a:r>
              <a:rPr sz="4050" spc="15" dirty="0">
                <a:latin typeface="Courier New"/>
                <a:cs typeface="Courier New"/>
              </a:rPr>
              <a:t>fill = </a:t>
            </a:r>
            <a:r>
              <a:rPr sz="4050" spc="10" dirty="0">
                <a:latin typeface="Courier New"/>
                <a:cs typeface="Courier New"/>
              </a:rPr>
              <a:t>sex)) </a:t>
            </a:r>
            <a:r>
              <a:rPr sz="4050" spc="15" dirty="0">
                <a:latin typeface="Courier New"/>
                <a:cs typeface="Courier New"/>
              </a:rPr>
              <a:t>+  </a:t>
            </a:r>
            <a:r>
              <a:rPr sz="4050" spc="10" dirty="0">
                <a:latin typeface="Courier New"/>
                <a:cs typeface="Courier New"/>
              </a:rPr>
              <a:t>theme_bw() </a:t>
            </a:r>
            <a:r>
              <a:rPr sz="4050" spc="15" dirty="0">
                <a:latin typeface="Courier New"/>
                <a:cs typeface="Courier New"/>
              </a:rPr>
              <a:t>+</a:t>
            </a:r>
            <a:endParaRPr sz="4050">
              <a:latin typeface="Courier New"/>
              <a:cs typeface="Courier New"/>
            </a:endParaRPr>
          </a:p>
          <a:p>
            <a:pPr marL="1256665" marR="7157720">
              <a:lnSpc>
                <a:spcPct val="135700"/>
              </a:lnSpc>
              <a:spcBef>
                <a:spcPts val="85"/>
              </a:spcBef>
            </a:pPr>
            <a:r>
              <a:rPr sz="4050" spc="10" dirty="0">
                <a:latin typeface="Courier New"/>
                <a:cs typeface="Courier New"/>
              </a:rPr>
              <a:t>scale_fill_brewer() </a:t>
            </a:r>
            <a:r>
              <a:rPr sz="4050" spc="15" dirty="0">
                <a:latin typeface="Courier New"/>
                <a:cs typeface="Courier New"/>
              </a:rPr>
              <a:t>+  </a:t>
            </a:r>
            <a:r>
              <a:rPr sz="4050" spc="10" dirty="0">
                <a:latin typeface="Courier New"/>
                <a:cs typeface="Courier New"/>
              </a:rPr>
              <a:t>labs(x </a:t>
            </a:r>
            <a:r>
              <a:rPr sz="4050" spc="15" dirty="0">
                <a:latin typeface="Courier New"/>
                <a:cs typeface="Courier New"/>
              </a:rPr>
              <a:t>=</a:t>
            </a:r>
            <a:r>
              <a:rPr sz="4050" spc="5" dirty="0">
                <a:latin typeface="Courier New"/>
                <a:cs typeface="Courier New"/>
              </a:rPr>
              <a:t> </a:t>
            </a:r>
            <a:r>
              <a:rPr sz="4050" spc="15" dirty="0">
                <a:latin typeface="Courier New"/>
                <a:cs typeface="Courier New"/>
              </a:rPr>
              <a:t>"name")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90515" y="3994971"/>
            <a:ext cx="7313930" cy="7313930"/>
          </a:xfrm>
          <a:custGeom>
            <a:avLst/>
            <a:gdLst/>
            <a:ahLst/>
            <a:cxnLst/>
            <a:rect l="l" t="t" r="r" b="b"/>
            <a:pathLst>
              <a:path w="7313930" h="7313930">
                <a:moveTo>
                  <a:pt x="7313584" y="0"/>
                </a:moveTo>
                <a:lnTo>
                  <a:pt x="0" y="7313584"/>
                </a:lnTo>
                <a:lnTo>
                  <a:pt x="3633146" y="7313584"/>
                </a:lnTo>
                <a:lnTo>
                  <a:pt x="7313584" y="3633145"/>
                </a:lnTo>
                <a:lnTo>
                  <a:pt x="73135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3759340" y="7780273"/>
            <a:ext cx="6467411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2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6600" b="1" spc="-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6600" b="1" spc="13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6600" b="1" spc="-10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3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5568343" y="8528080"/>
            <a:ext cx="4345005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12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6600" b="1" spc="-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60" dirty="0">
                <a:solidFill>
                  <a:srgbClr val="FFFFFF"/>
                </a:solidFill>
                <a:latin typeface="Calibri"/>
                <a:cs typeface="Calibri"/>
              </a:rPr>
              <a:t>name?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8666" y="1264747"/>
            <a:ext cx="67627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babynames.csv</a:t>
            </a:r>
          </a:p>
        </p:txBody>
      </p:sp>
      <p:sp>
        <p:nvSpPr>
          <p:cNvPr id="4" name="object 4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2" y="0"/>
                </a:lnTo>
                <a:lnTo>
                  <a:pt x="10829222" y="7741748"/>
                </a:lnTo>
                <a:lnTo>
                  <a:pt x="0" y="77417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1772" y="3566807"/>
            <a:ext cx="10829290" cy="7741920"/>
          </a:xfrm>
          <a:custGeom>
            <a:avLst/>
            <a:gdLst/>
            <a:ahLst/>
            <a:cxnLst/>
            <a:rect l="l" t="t" r="r" b="b"/>
            <a:pathLst>
              <a:path w="10829290" h="7741920">
                <a:moveTo>
                  <a:pt x="0" y="0"/>
                </a:moveTo>
                <a:lnTo>
                  <a:pt x="10829220" y="0"/>
                </a:lnTo>
                <a:lnTo>
                  <a:pt x="10829220" y="7741748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1772" y="3566807"/>
            <a:ext cx="0" cy="7741920"/>
          </a:xfrm>
          <a:custGeom>
            <a:avLst/>
            <a:gdLst/>
            <a:ahLst/>
            <a:cxnLst/>
            <a:rect l="l" t="t" r="r" b="b"/>
            <a:pathLst>
              <a:path h="7741920">
                <a:moveTo>
                  <a:pt x="0" y="7741748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81912" y="3504471"/>
            <a:ext cx="9979025" cy="764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195">
              <a:lnSpc>
                <a:spcPct val="137400"/>
              </a:lnSpc>
              <a:spcBef>
                <a:spcPts val="95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year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sex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name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n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prop  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Mary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7065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0.07238359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Anna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2604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0.02667896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Emma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2003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0.02052149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Elizabeth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1939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0.01986579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Minnie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1746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0.01788843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Margaret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1578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0.0161672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Ida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1472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0.01508119</a:t>
            </a: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1880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F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Alice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1414</a:t>
            </a:r>
            <a:r>
              <a:rPr sz="4050" spc="15" dirty="0">
                <a:latin typeface="Courier New"/>
                <a:cs typeface="Courier New"/>
              </a:rPr>
              <a:t>,</a:t>
            </a:r>
            <a:r>
              <a:rPr sz="4050" spc="15" dirty="0">
                <a:solidFill>
                  <a:srgbClr val="D6D6D6"/>
                </a:solidFill>
                <a:latin typeface="Courier New"/>
                <a:cs typeface="Courier New"/>
              </a:rPr>
              <a:t>0.01448696</a:t>
            </a:r>
            <a:endParaRPr sz="4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8611870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"Khaleesi" </a:t>
            </a:r>
            <a:r>
              <a:rPr sz="4100" spc="10" dirty="0">
                <a:latin typeface="Courier New"/>
                <a:cs typeface="Courier New"/>
              </a:rPr>
              <a:t>&amp; sex == </a:t>
            </a:r>
            <a:r>
              <a:rPr sz="4100" spc="5" dirty="0">
                <a:latin typeface="Courier New"/>
                <a:cs typeface="Courier New"/>
              </a:rPr>
              <a:t>"F")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summarise(total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  <a:p>
            <a:pPr marL="12700" marR="10687050">
              <a:lnSpc>
                <a:spcPct val="137400"/>
              </a:lnSpc>
              <a:tabLst>
                <a:tab pos="1897380" algn="l"/>
                <a:tab pos="2211705" algn="l"/>
              </a:tabLst>
            </a:pP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total  </a:t>
            </a:r>
            <a:r>
              <a:rPr sz="41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# 1</a:t>
            </a:r>
            <a:r>
              <a:rPr sz="4100" dirty="0">
                <a:solidFill>
                  <a:srgbClr val="797979"/>
                </a:solidFill>
                <a:latin typeface="Courier New"/>
                <a:cs typeface="Courier New"/>
              </a:rPr>
              <a:t>		</a:t>
            </a:r>
            <a:r>
              <a:rPr sz="4100" spc="10" dirty="0">
                <a:solidFill>
                  <a:srgbClr val="797979"/>
                </a:solidFill>
                <a:latin typeface="Courier New"/>
                <a:cs typeface="Courier New"/>
              </a:rPr>
              <a:t>1964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850">
              <a:latin typeface="Times New Roman"/>
              <a:cs typeface="Times New Roman"/>
            </a:endParaRPr>
          </a:p>
          <a:p>
            <a:pPr marL="640715" marR="6289675" indent="-62865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group_by(name, sex)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440436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</a:t>
            </a:r>
            <a:r>
              <a:rPr sz="4100" spc="10" dirty="0">
                <a:latin typeface="Courier New"/>
                <a:cs typeface="Courier New"/>
              </a:rPr>
              <a:t>arrange(desc(total))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9097" y="594611"/>
            <a:ext cx="14163675" cy="260159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filter(name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"Khaleesi"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&amp; sex == "F")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summarise(total </a:t>
            </a:r>
            <a:r>
              <a:rPr sz="4100" spc="10" dirty="0">
                <a:latin typeface="Courier New"/>
                <a:cs typeface="Courier New"/>
              </a:rPr>
              <a:t>= sum(n))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5746287"/>
            <a:ext cx="8507730" cy="2601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group_by(name,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sex) </a:t>
            </a:r>
            <a:r>
              <a:rPr sz="4100" spc="5" dirty="0">
                <a:latin typeface="Courier New"/>
                <a:cs typeface="Courier New"/>
              </a:rPr>
              <a:t>%&gt;%  summarise(total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-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sum(n))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2277792" y="4044353"/>
            <a:ext cx="4812625" cy="6286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ts val="4695"/>
              </a:lnSpc>
              <a:spcBef>
                <a:spcPts val="250"/>
              </a:spcBef>
            </a:pPr>
            <a:r>
              <a:rPr sz="4950" i="1" spc="885" dirty="0">
                <a:solidFill>
                  <a:srgbClr val="FF2600"/>
                </a:solidFill>
                <a:latin typeface="Times New Roman"/>
                <a:cs typeface="Times New Roman"/>
              </a:rPr>
              <a:t>Group </a:t>
            </a:r>
            <a:r>
              <a:rPr sz="7425" i="1" spc="1530" baseline="1683" dirty="0">
                <a:solidFill>
                  <a:srgbClr val="FF2600"/>
                </a:solidFill>
                <a:latin typeface="Times New Roman"/>
                <a:cs typeface="Times New Roman"/>
              </a:rPr>
              <a:t>by</a:t>
            </a:r>
            <a:r>
              <a:rPr sz="7425" i="1" spc="375" baseline="1683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770" baseline="2805" dirty="0">
                <a:solidFill>
                  <a:srgbClr val="FF2600"/>
                </a:solidFill>
                <a:latin typeface="Times New Roman"/>
                <a:cs typeface="Times New Roman"/>
              </a:rPr>
              <a:t>the</a:t>
            </a:r>
            <a:endParaRPr sz="7425" baseline="280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10744866" y="5107516"/>
            <a:ext cx="8082001" cy="62865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>
              <a:lnSpc>
                <a:spcPts val="4590"/>
              </a:lnSpc>
              <a:spcBef>
                <a:spcPts val="359"/>
              </a:spcBef>
            </a:pPr>
            <a:r>
              <a:rPr sz="4950" i="1" spc="1040" dirty="0">
                <a:solidFill>
                  <a:srgbClr val="FF2600"/>
                </a:solidFill>
                <a:latin typeface="Times New Roman"/>
                <a:cs typeface="Times New Roman"/>
              </a:rPr>
              <a:t>variables </a:t>
            </a:r>
            <a:r>
              <a:rPr sz="7425" i="1" spc="1470" baseline="2805" dirty="0">
                <a:solidFill>
                  <a:srgbClr val="FF2600"/>
                </a:solidFill>
                <a:latin typeface="Times New Roman"/>
                <a:cs typeface="Times New Roman"/>
              </a:rPr>
              <a:t>you </a:t>
            </a:r>
            <a:r>
              <a:rPr sz="7425" i="1" spc="1455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used</a:t>
            </a:r>
            <a:r>
              <a:rPr sz="7425" i="1" spc="-397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2190" baseline="5050" dirty="0">
                <a:solidFill>
                  <a:srgbClr val="FF2600"/>
                </a:solidFill>
                <a:latin typeface="Times New Roman"/>
                <a:cs typeface="Times New Roman"/>
              </a:rPr>
              <a:t>to</a:t>
            </a:r>
            <a:endParaRPr sz="7425" baseline="5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11428895" y="6170680"/>
            <a:ext cx="6917738" cy="6286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ts val="4625"/>
              </a:lnSpc>
              <a:spcBef>
                <a:spcPts val="320"/>
              </a:spcBef>
            </a:pPr>
            <a:r>
              <a:rPr sz="4950" i="1" spc="1150" dirty="0">
                <a:solidFill>
                  <a:srgbClr val="FF2600"/>
                </a:solidFill>
                <a:latin typeface="Times New Roman"/>
                <a:cs typeface="Times New Roman"/>
              </a:rPr>
              <a:t>get </a:t>
            </a:r>
            <a:r>
              <a:rPr sz="7425" i="1" spc="1747" baseline="1122" dirty="0">
                <a:solidFill>
                  <a:srgbClr val="FF2600"/>
                </a:solidFill>
                <a:latin typeface="Times New Roman"/>
                <a:cs typeface="Times New Roman"/>
              </a:rPr>
              <a:t>your </a:t>
            </a:r>
            <a:r>
              <a:rPr sz="7425" i="1" spc="2107" baseline="2244" dirty="0">
                <a:solidFill>
                  <a:srgbClr val="FF2600"/>
                </a:solidFill>
                <a:latin typeface="Times New Roman"/>
                <a:cs typeface="Times New Roman"/>
              </a:rPr>
              <a:t>test</a:t>
            </a:r>
            <a:r>
              <a:rPr sz="7425" i="1" spc="-877" baseline="2244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462" baseline="3928" dirty="0">
                <a:solidFill>
                  <a:srgbClr val="FF2600"/>
                </a:solidFill>
                <a:latin typeface="Times New Roman"/>
                <a:cs typeface="Times New Roman"/>
              </a:rPr>
              <a:t>case</a:t>
            </a:r>
            <a:endParaRPr sz="7425" baseline="392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35169" y="5627786"/>
            <a:ext cx="3282315" cy="557530"/>
          </a:xfrm>
          <a:custGeom>
            <a:avLst/>
            <a:gdLst/>
            <a:ahLst/>
            <a:cxnLst/>
            <a:rect l="l" t="t" r="r" b="b"/>
            <a:pathLst>
              <a:path w="3282315" h="557529">
                <a:moveTo>
                  <a:pt x="3281772" y="377403"/>
                </a:moveTo>
                <a:lnTo>
                  <a:pt x="3235570" y="395053"/>
                </a:lnTo>
                <a:lnTo>
                  <a:pt x="3189154" y="411782"/>
                </a:lnTo>
                <a:lnTo>
                  <a:pt x="3142536" y="427593"/>
                </a:lnTo>
                <a:lnTo>
                  <a:pt x="3095728" y="442486"/>
                </a:lnTo>
                <a:lnTo>
                  <a:pt x="3048744" y="456464"/>
                </a:lnTo>
                <a:lnTo>
                  <a:pt x="3001595" y="469528"/>
                </a:lnTo>
                <a:lnTo>
                  <a:pt x="2954295" y="481679"/>
                </a:lnTo>
                <a:lnTo>
                  <a:pt x="2906856" y="492920"/>
                </a:lnTo>
                <a:lnTo>
                  <a:pt x="2859290" y="503251"/>
                </a:lnTo>
                <a:lnTo>
                  <a:pt x="2811611" y="512674"/>
                </a:lnTo>
                <a:lnTo>
                  <a:pt x="2763831" y="521191"/>
                </a:lnTo>
                <a:lnTo>
                  <a:pt x="2715962" y="528802"/>
                </a:lnTo>
                <a:lnTo>
                  <a:pt x="2668017" y="535511"/>
                </a:lnTo>
                <a:lnTo>
                  <a:pt x="2620009" y="541317"/>
                </a:lnTo>
                <a:lnTo>
                  <a:pt x="2571949" y="546224"/>
                </a:lnTo>
                <a:lnTo>
                  <a:pt x="2523852" y="550231"/>
                </a:lnTo>
                <a:lnTo>
                  <a:pt x="2475729" y="553341"/>
                </a:lnTo>
                <a:lnTo>
                  <a:pt x="2427594" y="555556"/>
                </a:lnTo>
                <a:lnTo>
                  <a:pt x="2379458" y="556876"/>
                </a:lnTo>
                <a:lnTo>
                  <a:pt x="2331334" y="557304"/>
                </a:lnTo>
                <a:lnTo>
                  <a:pt x="2283235" y="556841"/>
                </a:lnTo>
                <a:lnTo>
                  <a:pt x="2235173" y="555488"/>
                </a:lnTo>
                <a:lnTo>
                  <a:pt x="2187162" y="553247"/>
                </a:lnTo>
                <a:lnTo>
                  <a:pt x="2139213" y="550119"/>
                </a:lnTo>
                <a:lnTo>
                  <a:pt x="2091340" y="546106"/>
                </a:lnTo>
                <a:lnTo>
                  <a:pt x="2043554" y="541210"/>
                </a:lnTo>
                <a:lnTo>
                  <a:pt x="1995869" y="535432"/>
                </a:lnTo>
                <a:lnTo>
                  <a:pt x="1948297" y="528774"/>
                </a:lnTo>
                <a:lnTo>
                  <a:pt x="1900850" y="521236"/>
                </a:lnTo>
                <a:lnTo>
                  <a:pt x="1853542" y="512821"/>
                </a:lnTo>
                <a:lnTo>
                  <a:pt x="1806385" y="503531"/>
                </a:lnTo>
                <a:lnTo>
                  <a:pt x="1759391" y="493366"/>
                </a:lnTo>
                <a:lnTo>
                  <a:pt x="1712574" y="482328"/>
                </a:lnTo>
                <a:lnTo>
                  <a:pt x="1665945" y="470419"/>
                </a:lnTo>
                <a:lnTo>
                  <a:pt x="1619517" y="457640"/>
                </a:lnTo>
                <a:lnTo>
                  <a:pt x="1573303" y="443993"/>
                </a:lnTo>
                <a:lnTo>
                  <a:pt x="1527316" y="429479"/>
                </a:lnTo>
                <a:lnTo>
                  <a:pt x="1481568" y="414100"/>
                </a:lnTo>
                <a:lnTo>
                  <a:pt x="1436071" y="397857"/>
                </a:lnTo>
                <a:lnTo>
                  <a:pt x="1390839" y="380752"/>
                </a:lnTo>
                <a:lnTo>
                  <a:pt x="1345884" y="362787"/>
                </a:lnTo>
                <a:lnTo>
                  <a:pt x="1301218" y="343963"/>
                </a:lnTo>
                <a:lnTo>
                  <a:pt x="1256855" y="324281"/>
                </a:lnTo>
                <a:lnTo>
                  <a:pt x="1212806" y="303743"/>
                </a:lnTo>
                <a:lnTo>
                  <a:pt x="1169085" y="282351"/>
                </a:lnTo>
                <a:lnTo>
                  <a:pt x="1125703" y="260105"/>
                </a:lnTo>
                <a:lnTo>
                  <a:pt x="1082674" y="237008"/>
                </a:lnTo>
                <a:lnTo>
                  <a:pt x="1040010" y="213062"/>
                </a:lnTo>
                <a:lnTo>
                  <a:pt x="997724" y="188267"/>
                </a:lnTo>
                <a:lnTo>
                  <a:pt x="955828" y="162625"/>
                </a:lnTo>
                <a:lnTo>
                  <a:pt x="914335" y="136138"/>
                </a:lnTo>
                <a:lnTo>
                  <a:pt x="873258" y="108807"/>
                </a:lnTo>
                <a:lnTo>
                  <a:pt x="832609" y="80633"/>
                </a:lnTo>
                <a:lnTo>
                  <a:pt x="790967" y="54079"/>
                </a:lnTo>
                <a:lnTo>
                  <a:pt x="749267" y="33087"/>
                </a:lnTo>
                <a:lnTo>
                  <a:pt x="707575" y="17419"/>
                </a:lnTo>
                <a:lnTo>
                  <a:pt x="665958" y="6839"/>
                </a:lnTo>
                <a:lnTo>
                  <a:pt x="624485" y="1111"/>
                </a:lnTo>
                <a:lnTo>
                  <a:pt x="583221" y="0"/>
                </a:lnTo>
                <a:lnTo>
                  <a:pt x="542234" y="3267"/>
                </a:lnTo>
                <a:lnTo>
                  <a:pt x="501592" y="10677"/>
                </a:lnTo>
                <a:lnTo>
                  <a:pt x="461361" y="21994"/>
                </a:lnTo>
                <a:lnTo>
                  <a:pt x="421610" y="36981"/>
                </a:lnTo>
                <a:lnTo>
                  <a:pt x="382404" y="55402"/>
                </a:lnTo>
                <a:lnTo>
                  <a:pt x="343813" y="77020"/>
                </a:lnTo>
                <a:lnTo>
                  <a:pt x="305901" y="101599"/>
                </a:lnTo>
                <a:lnTo>
                  <a:pt x="268738" y="128903"/>
                </a:lnTo>
                <a:lnTo>
                  <a:pt x="232391" y="158696"/>
                </a:lnTo>
                <a:lnTo>
                  <a:pt x="196925" y="190740"/>
                </a:lnTo>
                <a:lnTo>
                  <a:pt x="162410" y="224800"/>
                </a:lnTo>
                <a:lnTo>
                  <a:pt x="128911" y="260639"/>
                </a:lnTo>
                <a:lnTo>
                  <a:pt x="96497" y="298021"/>
                </a:lnTo>
                <a:lnTo>
                  <a:pt x="65234" y="336709"/>
                </a:lnTo>
                <a:lnTo>
                  <a:pt x="35190" y="376467"/>
                </a:lnTo>
                <a:lnTo>
                  <a:pt x="6432" y="417059"/>
                </a:lnTo>
                <a:lnTo>
                  <a:pt x="0" y="490166"/>
                </a:lnTo>
              </a:path>
            </a:pathLst>
          </a:custGeom>
          <a:ln w="254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6226" y="6020710"/>
            <a:ext cx="551180" cy="575310"/>
          </a:xfrm>
          <a:custGeom>
            <a:avLst/>
            <a:gdLst/>
            <a:ahLst/>
            <a:cxnLst/>
            <a:rect l="l" t="t" r="r" b="b"/>
            <a:pathLst>
              <a:path w="551179" h="575309">
                <a:moveTo>
                  <a:pt x="0" y="0"/>
                </a:moveTo>
                <a:lnTo>
                  <a:pt x="226909" y="574963"/>
                </a:lnTo>
                <a:lnTo>
                  <a:pt x="550735" y="48458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55269" y="3673052"/>
            <a:ext cx="13669644" cy="2999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60"/>
              </a:spcBef>
            </a:pP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group_by()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calculate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number  </a:t>
            </a:r>
            <a:r>
              <a:rPr sz="575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00" dirty="0">
                <a:solidFill>
                  <a:srgbClr val="005493"/>
                </a:solidFill>
                <a:latin typeface="Calibri"/>
                <a:cs typeface="Calibri"/>
              </a:rPr>
              <a:t>born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45" dirty="0">
                <a:solidFill>
                  <a:srgbClr val="005493"/>
                </a:solidFill>
                <a:latin typeface="Calibri"/>
                <a:cs typeface="Calibri"/>
              </a:rPr>
              <a:t>for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95" dirty="0">
                <a:solidFill>
                  <a:srgbClr val="005493"/>
                </a:solidFill>
                <a:latin typeface="Calibri"/>
                <a:cs typeface="Calibri"/>
              </a:rPr>
              <a:t>every</a:t>
            </a:r>
            <a:r>
              <a:rPr sz="57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55" dirty="0">
                <a:solidFill>
                  <a:srgbClr val="005493"/>
                </a:solidFill>
                <a:latin typeface="Calibri"/>
                <a:cs typeface="Calibri"/>
              </a:rPr>
              <a:t>year</a:t>
            </a:r>
            <a:r>
              <a:rPr sz="5750" spc="5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5750" spc="114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60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5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line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65" dirty="0">
                <a:solidFill>
                  <a:srgbClr val="005493"/>
                </a:solidFill>
                <a:latin typeface="Calibri"/>
                <a:cs typeface="Calibri"/>
              </a:rPr>
              <a:t>graph: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25" dirty="0">
                <a:solidFill>
                  <a:srgbClr val="005493"/>
                </a:solidFill>
                <a:latin typeface="Calibri"/>
                <a:cs typeface="Calibri"/>
              </a:rPr>
              <a:t>total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vs.</a:t>
            </a:r>
            <a:r>
              <a:rPr sz="575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45" dirty="0">
                <a:solidFill>
                  <a:srgbClr val="005493"/>
                </a:solidFill>
                <a:latin typeface="Calibri"/>
                <a:cs typeface="Calibri"/>
              </a:rPr>
              <a:t>year.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132</a:t>
            </a:fld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480F4742-F95F-4D0D-8530-634D31B75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5175" y="549773"/>
            <a:ext cx="18214340" cy="454088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640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887094" marR="663829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group_by(year) %&gt;%  summarise(n_children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sum(n)) %&gt;%  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1511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6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n_children))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4595" y="833244"/>
            <a:ext cx="17023472" cy="9616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55460" y="10488760"/>
            <a:ext cx="98806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134</a:t>
            </a:fld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0621" y="3453163"/>
            <a:ext cx="18195925" cy="424307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718945" marR="5080" indent="-1706880">
              <a:lnSpc>
                <a:spcPts val="16980"/>
              </a:lnSpc>
              <a:spcBef>
                <a:spcPts val="35"/>
              </a:spcBef>
            </a:pPr>
            <a:r>
              <a:rPr sz="13500" b="1" spc="-210" dirty="0">
                <a:solidFill>
                  <a:srgbClr val="F3F3F3"/>
                </a:solidFill>
                <a:latin typeface="Calibri"/>
                <a:cs typeface="Calibri"/>
              </a:rPr>
              <a:t>What </a:t>
            </a:r>
            <a:r>
              <a:rPr sz="13500" b="1" spc="220" dirty="0">
                <a:solidFill>
                  <a:srgbClr val="F3F3F3"/>
                </a:solidFill>
                <a:latin typeface="Calibri"/>
                <a:cs typeface="Calibri"/>
              </a:rPr>
              <a:t>was </a:t>
            </a:r>
            <a:r>
              <a:rPr sz="13500" b="1" spc="185" dirty="0">
                <a:solidFill>
                  <a:srgbClr val="F3F3F3"/>
                </a:solidFill>
                <a:latin typeface="Calibri"/>
                <a:cs typeface="Calibri"/>
              </a:rPr>
              <a:t>the </a:t>
            </a:r>
            <a:r>
              <a:rPr sz="13500" b="1" spc="175" dirty="0">
                <a:solidFill>
                  <a:srgbClr val="F3F3F3"/>
                </a:solidFill>
                <a:latin typeface="Calibri"/>
                <a:cs typeface="Calibri"/>
              </a:rPr>
              <a:t>top</a:t>
            </a:r>
            <a:r>
              <a:rPr sz="13500" b="1" spc="-165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3500" b="1" spc="204" dirty="0">
                <a:solidFill>
                  <a:srgbClr val="F3F3F3"/>
                </a:solidFill>
                <a:latin typeface="Calibri"/>
                <a:cs typeface="Calibri"/>
              </a:rPr>
              <a:t>ranked  </a:t>
            </a:r>
            <a:r>
              <a:rPr sz="13500" b="1" spc="275" dirty="0">
                <a:solidFill>
                  <a:srgbClr val="F3F3F3"/>
                </a:solidFill>
                <a:latin typeface="Calibri"/>
                <a:cs typeface="Calibri"/>
              </a:rPr>
              <a:t>name </a:t>
            </a:r>
            <a:r>
              <a:rPr sz="13500" b="1" spc="95" dirty="0">
                <a:solidFill>
                  <a:srgbClr val="F3F3F3"/>
                </a:solidFill>
                <a:latin typeface="Calibri"/>
                <a:cs typeface="Calibri"/>
              </a:rPr>
              <a:t>for </a:t>
            </a:r>
            <a:r>
              <a:rPr sz="13500" b="1" spc="275" dirty="0">
                <a:solidFill>
                  <a:srgbClr val="F3F3F3"/>
                </a:solidFill>
                <a:latin typeface="Calibri"/>
                <a:cs typeface="Calibri"/>
              </a:rPr>
              <a:t>each</a:t>
            </a:r>
            <a:r>
              <a:rPr sz="13500" b="1" spc="-1445" dirty="0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sz="13500" b="1" spc="80" dirty="0">
                <a:solidFill>
                  <a:srgbClr val="F3F3F3"/>
                </a:solidFill>
                <a:latin typeface="Calibri"/>
                <a:cs typeface="Calibri"/>
              </a:rPr>
              <a:t>year?</a:t>
            </a:r>
            <a:endParaRPr sz="13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22307" y="3976707"/>
            <a:ext cx="9211945" cy="209867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Do </a:t>
            </a:r>
            <a:r>
              <a:rPr sz="4950" spc="-10" dirty="0">
                <a:solidFill>
                  <a:srgbClr val="005493"/>
                </a:solidFill>
                <a:latin typeface="Calibri"/>
                <a:cs typeface="Calibri"/>
              </a:rPr>
              <a:t>we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have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enough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information</a:t>
            </a:r>
            <a:r>
              <a:rPr sz="4950" spc="-8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0" dirty="0">
                <a:solidFill>
                  <a:srgbClr val="005493"/>
                </a:solidFill>
                <a:latin typeface="Calibri"/>
                <a:cs typeface="Calibri"/>
              </a:rPr>
              <a:t>to: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  <a:tabLst>
                <a:tab pos="933450" algn="l"/>
              </a:tabLst>
            </a:pP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1.	</a:t>
            </a:r>
            <a:r>
              <a:rPr sz="4950" spc="130" dirty="0">
                <a:solidFill>
                  <a:srgbClr val="005493"/>
                </a:solidFill>
                <a:latin typeface="Calibri"/>
                <a:cs typeface="Calibri"/>
              </a:rPr>
              <a:t>Rank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8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within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each </a:t>
            </a: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year?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1826" y="4154712"/>
            <a:ext cx="757745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25" dirty="0">
                <a:solidFill>
                  <a:srgbClr val="F0F0F0"/>
                </a:solidFill>
              </a:rPr>
              <a:t>mu</a:t>
            </a:r>
            <a:r>
              <a:rPr sz="16450" spc="-290" dirty="0">
                <a:solidFill>
                  <a:srgbClr val="F0F0F0"/>
                </a:solidFill>
              </a:rPr>
              <a:t>t</a:t>
            </a:r>
            <a:r>
              <a:rPr sz="16450" spc="195" dirty="0">
                <a:solidFill>
                  <a:srgbClr val="F0F0F0"/>
                </a:solidFill>
              </a:rPr>
              <a:t>a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dirty="0">
                <a:solidFill>
                  <a:srgbClr val="F0F0F0"/>
                </a:solidFill>
              </a:rPr>
              <a:t>e()</a:t>
            </a:r>
            <a:endParaRPr sz="1645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78268" y="6117315"/>
          <a:ext cx="6715757" cy="5170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24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971502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65061" y="1128626"/>
            <a:ext cx="38017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mu</a:t>
            </a:r>
            <a:r>
              <a:rPr spc="-155" dirty="0"/>
              <a:t>t</a:t>
            </a:r>
            <a:r>
              <a:rPr spc="80" dirty="0"/>
              <a:t>a</a:t>
            </a:r>
            <a:r>
              <a:rPr spc="-100" dirty="0"/>
              <a:t>t</a:t>
            </a:r>
            <a:r>
              <a:rPr spc="-10" dirty="0"/>
              <a:t>e()</a:t>
            </a:r>
          </a:p>
        </p:txBody>
      </p:sp>
      <p:sp>
        <p:nvSpPr>
          <p:cNvPr id="6" name="object 6"/>
          <p:cNvSpPr/>
          <p:nvPr/>
        </p:nvSpPr>
        <p:spPr>
          <a:xfrm>
            <a:off x="8201966" y="7288581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6"/>
                </a:lnTo>
                <a:lnTo>
                  <a:pt x="0" y="133826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8267" y="2678317"/>
            <a:ext cx="54825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" dirty="0">
                <a:latin typeface="Calibri"/>
                <a:cs typeface="Calibri"/>
              </a:rPr>
              <a:t>Create </a:t>
            </a:r>
            <a:r>
              <a:rPr sz="4950" spc="40" dirty="0">
                <a:latin typeface="Calibri"/>
                <a:cs typeface="Calibri"/>
              </a:rPr>
              <a:t>new</a:t>
            </a:r>
            <a:r>
              <a:rPr sz="4950" spc="-31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columns.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3033" y="3647296"/>
            <a:ext cx="18358485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75"/>
              </a:spcBef>
            </a:pPr>
            <a:r>
              <a:rPr sz="3850" spc="10" dirty="0">
                <a:latin typeface="Courier New"/>
                <a:cs typeface="Courier New"/>
              </a:rPr>
              <a:t>babynames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854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mutate(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percent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round(prop*100,</a:t>
            </a:r>
            <a:r>
              <a:rPr sz="3850" spc="-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2)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413326" y="6298237"/>
          <a:ext cx="8500107" cy="501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91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8.05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5.01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4.51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0.01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7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78268" y="6117315"/>
          <a:ext cx="6715757" cy="5170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24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6060" algn="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80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971502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65061" y="1128626"/>
            <a:ext cx="38017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mu</a:t>
            </a:r>
            <a:r>
              <a:rPr spc="-155" dirty="0"/>
              <a:t>t</a:t>
            </a:r>
            <a:r>
              <a:rPr spc="80" dirty="0"/>
              <a:t>a</a:t>
            </a:r>
            <a:r>
              <a:rPr spc="-100" dirty="0"/>
              <a:t>t</a:t>
            </a:r>
            <a:r>
              <a:rPr spc="-10" dirty="0"/>
              <a:t>e()</a:t>
            </a:r>
          </a:p>
        </p:txBody>
      </p:sp>
      <p:sp>
        <p:nvSpPr>
          <p:cNvPr id="5" name="object 5"/>
          <p:cNvSpPr/>
          <p:nvPr/>
        </p:nvSpPr>
        <p:spPr>
          <a:xfrm>
            <a:off x="8201966" y="7288581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5" y="0"/>
                </a:moveTo>
                <a:lnTo>
                  <a:pt x="357635" y="133826"/>
                </a:lnTo>
                <a:lnTo>
                  <a:pt x="0" y="133826"/>
                </a:lnTo>
                <a:lnTo>
                  <a:pt x="0" y="247816"/>
                </a:lnTo>
                <a:lnTo>
                  <a:pt x="357635" y="247816"/>
                </a:lnTo>
                <a:lnTo>
                  <a:pt x="357635" y="381642"/>
                </a:lnTo>
                <a:lnTo>
                  <a:pt x="622084" y="190821"/>
                </a:lnTo>
                <a:lnTo>
                  <a:pt x="35763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8267" y="2678317"/>
            <a:ext cx="54825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" dirty="0">
                <a:latin typeface="Calibri"/>
                <a:cs typeface="Calibri"/>
              </a:rPr>
              <a:t>Create </a:t>
            </a:r>
            <a:r>
              <a:rPr sz="4950" spc="40" dirty="0">
                <a:latin typeface="Calibri"/>
                <a:cs typeface="Calibri"/>
              </a:rPr>
              <a:t>new</a:t>
            </a:r>
            <a:r>
              <a:rPr sz="4950" spc="-31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columns.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033" y="3647296"/>
            <a:ext cx="18358485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575"/>
              </a:spcBef>
            </a:pPr>
            <a:r>
              <a:rPr sz="3850" spc="10" dirty="0">
                <a:latin typeface="Courier New"/>
                <a:cs typeface="Courier New"/>
              </a:rPr>
              <a:t>babynames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%&gt;%</a:t>
            </a:r>
            <a:endParaRPr sz="3850">
              <a:latin typeface="Courier New"/>
              <a:cs typeface="Courier New"/>
            </a:endParaRPr>
          </a:p>
          <a:p>
            <a:pPr marL="785495">
              <a:lnSpc>
                <a:spcPct val="100000"/>
              </a:lnSpc>
              <a:spcBef>
                <a:spcPts val="1810"/>
              </a:spcBef>
            </a:pPr>
            <a:r>
              <a:rPr sz="3850" spc="10" dirty="0">
                <a:latin typeface="Courier New"/>
                <a:cs typeface="Courier New"/>
              </a:rPr>
              <a:t>mutate(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percent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round(prop*100,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2)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nper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3850" spc="-4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round(percent)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413326" y="6298237"/>
          <a:ext cx="9800585" cy="501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2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69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nper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24154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8.05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5.01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4.51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5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0.01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7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8.1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4674" y="3841836"/>
            <a:ext cx="7110102" cy="4261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4674" y="3841836"/>
            <a:ext cx="7110095" cy="4261485"/>
          </a:xfrm>
          <a:custGeom>
            <a:avLst/>
            <a:gdLst/>
            <a:ahLst/>
            <a:cxnLst/>
            <a:rect l="l" t="t" r="r" b="b"/>
            <a:pathLst>
              <a:path w="7110095" h="4261484">
                <a:moveTo>
                  <a:pt x="0" y="0"/>
                </a:moveTo>
                <a:lnTo>
                  <a:pt x="0" y="4261323"/>
                </a:lnTo>
                <a:lnTo>
                  <a:pt x="7110057" y="4261323"/>
                </a:lnTo>
                <a:lnTo>
                  <a:pt x="711005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4884" y="863363"/>
            <a:ext cx="10546715" cy="2678430"/>
          </a:xfrm>
          <a:prstGeom prst="rect">
            <a:avLst/>
          </a:prstGeom>
        </p:spPr>
        <p:txBody>
          <a:bodyPr vert="horz" wrap="square" lIns="0" tIns="413384" rIns="0" bIns="0" rtlCol="0">
            <a:spAutoFit/>
          </a:bodyPr>
          <a:lstStyle/>
          <a:p>
            <a:pPr marL="6630034">
              <a:lnSpc>
                <a:spcPct val="100000"/>
              </a:lnSpc>
              <a:spcBef>
                <a:spcPts val="3254"/>
              </a:spcBef>
            </a:pPr>
            <a:r>
              <a:rPr spc="114" dirty="0"/>
              <a:t>Import</a:t>
            </a: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4950" spc="150" dirty="0"/>
              <a:t>Click</a:t>
            </a:r>
            <a:r>
              <a:rPr sz="4950" spc="-780" dirty="0"/>
              <a:t> </a:t>
            </a:r>
            <a:r>
              <a:rPr sz="4950" spc="70" dirty="0"/>
              <a:t>Import </a:t>
            </a:r>
            <a:r>
              <a:rPr sz="4950" spc="20" dirty="0"/>
              <a:t>Dataset </a:t>
            </a:r>
            <a:r>
              <a:rPr sz="4950" spc="55" dirty="0"/>
              <a:t>From </a:t>
            </a:r>
            <a:r>
              <a:rPr sz="4950" spc="-45" dirty="0"/>
              <a:t>Text </a:t>
            </a:r>
            <a:r>
              <a:rPr sz="4950" spc="170" dirty="0"/>
              <a:t>(readr)…</a:t>
            </a:r>
            <a:endParaRPr sz="4950"/>
          </a:p>
        </p:txBody>
      </p:sp>
      <p:sp>
        <p:nvSpPr>
          <p:cNvPr id="6" name="object 6"/>
          <p:cNvSpPr/>
          <p:nvPr/>
        </p:nvSpPr>
        <p:spPr>
          <a:xfrm>
            <a:off x="5177635" y="3740889"/>
            <a:ext cx="5027295" cy="6674484"/>
          </a:xfrm>
          <a:custGeom>
            <a:avLst/>
            <a:gdLst/>
            <a:ahLst/>
            <a:cxnLst/>
            <a:rect l="l" t="t" r="r" b="b"/>
            <a:pathLst>
              <a:path w="5027295" h="6674484">
                <a:moveTo>
                  <a:pt x="5026716" y="0"/>
                </a:moveTo>
                <a:lnTo>
                  <a:pt x="0" y="576865"/>
                </a:lnTo>
                <a:lnTo>
                  <a:pt x="8763" y="2317002"/>
                </a:lnTo>
                <a:lnTo>
                  <a:pt x="4971277" y="6673859"/>
                </a:lnTo>
                <a:lnTo>
                  <a:pt x="5026716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8058" y="4322512"/>
            <a:ext cx="2117090" cy="1706880"/>
          </a:xfrm>
          <a:custGeom>
            <a:avLst/>
            <a:gdLst/>
            <a:ahLst/>
            <a:cxnLst/>
            <a:rect l="l" t="t" r="r" b="b"/>
            <a:pathLst>
              <a:path w="2117090" h="1706879">
                <a:moveTo>
                  <a:pt x="0" y="0"/>
                </a:moveTo>
                <a:lnTo>
                  <a:pt x="2116863" y="0"/>
                </a:lnTo>
                <a:lnTo>
                  <a:pt x="2116863" y="1706386"/>
                </a:lnTo>
                <a:lnTo>
                  <a:pt x="0" y="1706386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6287" y="3753706"/>
            <a:ext cx="8032488" cy="6651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56287" y="3753706"/>
            <a:ext cx="8032750" cy="6652259"/>
          </a:xfrm>
          <a:custGeom>
            <a:avLst/>
            <a:gdLst/>
            <a:ahLst/>
            <a:cxnLst/>
            <a:rect l="l" t="t" r="r" b="b"/>
            <a:pathLst>
              <a:path w="8032750" h="6652259">
                <a:moveTo>
                  <a:pt x="0" y="0"/>
                </a:moveTo>
                <a:lnTo>
                  <a:pt x="0" y="6651956"/>
                </a:lnTo>
                <a:lnTo>
                  <a:pt x="8032477" y="6651956"/>
                </a:lnTo>
                <a:lnTo>
                  <a:pt x="803247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80339" y="4300629"/>
            <a:ext cx="3626485" cy="1196975"/>
          </a:xfrm>
          <a:custGeom>
            <a:avLst/>
            <a:gdLst/>
            <a:ahLst/>
            <a:cxnLst/>
            <a:rect l="l" t="t" r="r" b="b"/>
            <a:pathLst>
              <a:path w="3626484" h="1196975">
                <a:moveTo>
                  <a:pt x="598225" y="0"/>
                </a:moveTo>
                <a:lnTo>
                  <a:pt x="598225" y="0"/>
                </a:lnTo>
                <a:lnTo>
                  <a:pt x="3028248" y="2"/>
                </a:lnTo>
                <a:lnTo>
                  <a:pt x="3077311" y="1985"/>
                </a:lnTo>
                <a:lnTo>
                  <a:pt x="3125283" y="7832"/>
                </a:lnTo>
                <a:lnTo>
                  <a:pt x="3172008" y="17388"/>
                </a:lnTo>
                <a:lnTo>
                  <a:pt x="3217333" y="30500"/>
                </a:lnTo>
                <a:lnTo>
                  <a:pt x="3261104" y="47013"/>
                </a:lnTo>
                <a:lnTo>
                  <a:pt x="3303166" y="66775"/>
                </a:lnTo>
                <a:lnTo>
                  <a:pt x="3343367" y="89630"/>
                </a:lnTo>
                <a:lnTo>
                  <a:pt x="3381551" y="115425"/>
                </a:lnTo>
                <a:lnTo>
                  <a:pt x="3417566" y="144005"/>
                </a:lnTo>
                <a:lnTo>
                  <a:pt x="3451256" y="175218"/>
                </a:lnTo>
                <a:lnTo>
                  <a:pt x="3482469" y="208909"/>
                </a:lnTo>
                <a:lnTo>
                  <a:pt x="3511050" y="244923"/>
                </a:lnTo>
                <a:lnTo>
                  <a:pt x="3536845" y="283108"/>
                </a:lnTo>
                <a:lnTo>
                  <a:pt x="3559700" y="323308"/>
                </a:lnTo>
                <a:lnTo>
                  <a:pt x="3579461" y="365371"/>
                </a:lnTo>
                <a:lnTo>
                  <a:pt x="3595975" y="409142"/>
                </a:lnTo>
                <a:lnTo>
                  <a:pt x="3609087" y="454467"/>
                </a:lnTo>
                <a:lnTo>
                  <a:pt x="3618643" y="501192"/>
                </a:lnTo>
                <a:lnTo>
                  <a:pt x="3624490" y="549164"/>
                </a:lnTo>
                <a:lnTo>
                  <a:pt x="3626473" y="598228"/>
                </a:lnTo>
                <a:lnTo>
                  <a:pt x="3624490" y="647291"/>
                </a:lnTo>
                <a:lnTo>
                  <a:pt x="3618643" y="695263"/>
                </a:lnTo>
                <a:lnTo>
                  <a:pt x="3609086" y="741988"/>
                </a:lnTo>
                <a:lnTo>
                  <a:pt x="3595974" y="787313"/>
                </a:lnTo>
                <a:lnTo>
                  <a:pt x="3579461" y="831084"/>
                </a:lnTo>
                <a:lnTo>
                  <a:pt x="3559699" y="873146"/>
                </a:lnTo>
                <a:lnTo>
                  <a:pt x="3536844" y="913347"/>
                </a:lnTo>
                <a:lnTo>
                  <a:pt x="3511049" y="951531"/>
                </a:lnTo>
                <a:lnTo>
                  <a:pt x="3482468" y="987546"/>
                </a:lnTo>
                <a:lnTo>
                  <a:pt x="3451256" y="1021236"/>
                </a:lnTo>
                <a:lnTo>
                  <a:pt x="3417565" y="1052449"/>
                </a:lnTo>
                <a:lnTo>
                  <a:pt x="3381551" y="1081030"/>
                </a:lnTo>
                <a:lnTo>
                  <a:pt x="3343366" y="1106825"/>
                </a:lnTo>
                <a:lnTo>
                  <a:pt x="3303165" y="1129680"/>
                </a:lnTo>
                <a:lnTo>
                  <a:pt x="3261103" y="1149441"/>
                </a:lnTo>
                <a:lnTo>
                  <a:pt x="3217332" y="1165955"/>
                </a:lnTo>
                <a:lnTo>
                  <a:pt x="3172007" y="1179066"/>
                </a:lnTo>
                <a:lnTo>
                  <a:pt x="3125281" y="1188623"/>
                </a:lnTo>
                <a:lnTo>
                  <a:pt x="3077310" y="1194469"/>
                </a:lnTo>
                <a:lnTo>
                  <a:pt x="3028246" y="1196452"/>
                </a:lnTo>
                <a:lnTo>
                  <a:pt x="3028246" y="1196452"/>
                </a:lnTo>
                <a:lnTo>
                  <a:pt x="549160" y="1194467"/>
                </a:lnTo>
                <a:lnTo>
                  <a:pt x="501189" y="1188620"/>
                </a:lnTo>
                <a:lnTo>
                  <a:pt x="454464" y="1179064"/>
                </a:lnTo>
                <a:lnTo>
                  <a:pt x="409139" y="1165952"/>
                </a:lnTo>
                <a:lnTo>
                  <a:pt x="365368" y="1149438"/>
                </a:lnTo>
                <a:lnTo>
                  <a:pt x="323305" y="1129677"/>
                </a:lnTo>
                <a:lnTo>
                  <a:pt x="283105" y="1106822"/>
                </a:lnTo>
                <a:lnTo>
                  <a:pt x="244920" y="1081027"/>
                </a:lnTo>
                <a:lnTo>
                  <a:pt x="208906" y="1052446"/>
                </a:lnTo>
                <a:lnTo>
                  <a:pt x="175215" y="1021234"/>
                </a:lnTo>
                <a:lnTo>
                  <a:pt x="144003" y="987543"/>
                </a:lnTo>
                <a:lnTo>
                  <a:pt x="115422" y="951529"/>
                </a:lnTo>
                <a:lnTo>
                  <a:pt x="89627" y="913344"/>
                </a:lnTo>
                <a:lnTo>
                  <a:pt x="66772" y="873143"/>
                </a:lnTo>
                <a:lnTo>
                  <a:pt x="47011" y="831081"/>
                </a:lnTo>
                <a:lnTo>
                  <a:pt x="30497" y="787310"/>
                </a:lnTo>
                <a:lnTo>
                  <a:pt x="17385" y="741985"/>
                </a:lnTo>
                <a:lnTo>
                  <a:pt x="7829" y="695260"/>
                </a:lnTo>
                <a:lnTo>
                  <a:pt x="1983" y="647288"/>
                </a:lnTo>
                <a:lnTo>
                  <a:pt x="0" y="598224"/>
                </a:lnTo>
                <a:lnTo>
                  <a:pt x="1983" y="549161"/>
                </a:lnTo>
                <a:lnTo>
                  <a:pt x="7829" y="501189"/>
                </a:lnTo>
                <a:lnTo>
                  <a:pt x="17386" y="454464"/>
                </a:lnTo>
                <a:lnTo>
                  <a:pt x="30498" y="409139"/>
                </a:lnTo>
                <a:lnTo>
                  <a:pt x="47011" y="365368"/>
                </a:lnTo>
                <a:lnTo>
                  <a:pt x="66773" y="323305"/>
                </a:lnTo>
                <a:lnTo>
                  <a:pt x="89628" y="283105"/>
                </a:lnTo>
                <a:lnTo>
                  <a:pt x="115423" y="244920"/>
                </a:lnTo>
                <a:lnTo>
                  <a:pt x="144003" y="208906"/>
                </a:lnTo>
                <a:lnTo>
                  <a:pt x="175216" y="175215"/>
                </a:lnTo>
                <a:lnTo>
                  <a:pt x="208907" y="144003"/>
                </a:lnTo>
                <a:lnTo>
                  <a:pt x="244921" y="115422"/>
                </a:lnTo>
                <a:lnTo>
                  <a:pt x="283106" y="89627"/>
                </a:lnTo>
                <a:lnTo>
                  <a:pt x="323306" y="66772"/>
                </a:lnTo>
                <a:lnTo>
                  <a:pt x="365369" y="47011"/>
                </a:lnTo>
                <a:lnTo>
                  <a:pt x="409140" y="30497"/>
                </a:lnTo>
                <a:lnTo>
                  <a:pt x="454465" y="17385"/>
                </a:lnTo>
                <a:lnTo>
                  <a:pt x="501190" y="7829"/>
                </a:lnTo>
                <a:lnTo>
                  <a:pt x="549162" y="1983"/>
                </a:lnTo>
                <a:lnTo>
                  <a:pt x="598225" y="0"/>
                </a:lnTo>
                <a:close/>
              </a:path>
            </a:pathLst>
          </a:custGeom>
          <a:ln w="3910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99470" y="2029401"/>
            <a:ext cx="2252345" cy="1617345"/>
          </a:xfrm>
          <a:custGeom>
            <a:avLst/>
            <a:gdLst/>
            <a:ahLst/>
            <a:cxnLst/>
            <a:rect l="l" t="t" r="r" b="b"/>
            <a:pathLst>
              <a:path w="2252344" h="1617345">
                <a:moveTo>
                  <a:pt x="0" y="11220"/>
                </a:moveTo>
                <a:lnTo>
                  <a:pt x="49989" y="6565"/>
                </a:lnTo>
                <a:lnTo>
                  <a:pt x="99938" y="3148"/>
                </a:lnTo>
                <a:lnTo>
                  <a:pt x="149824" y="962"/>
                </a:lnTo>
                <a:lnTo>
                  <a:pt x="199627" y="0"/>
                </a:lnTo>
                <a:lnTo>
                  <a:pt x="249328" y="252"/>
                </a:lnTo>
                <a:lnTo>
                  <a:pt x="298905" y="1713"/>
                </a:lnTo>
                <a:lnTo>
                  <a:pt x="348338" y="4374"/>
                </a:lnTo>
                <a:lnTo>
                  <a:pt x="397607" y="8228"/>
                </a:lnTo>
                <a:lnTo>
                  <a:pt x="446692" y="13268"/>
                </a:lnTo>
                <a:lnTo>
                  <a:pt x="495572" y="19485"/>
                </a:lnTo>
                <a:lnTo>
                  <a:pt x="544226" y="26873"/>
                </a:lnTo>
                <a:lnTo>
                  <a:pt x="592635" y="35423"/>
                </a:lnTo>
                <a:lnTo>
                  <a:pt x="640778" y="45128"/>
                </a:lnTo>
                <a:lnTo>
                  <a:pt x="688634" y="55981"/>
                </a:lnTo>
                <a:lnTo>
                  <a:pt x="736184" y="67974"/>
                </a:lnTo>
                <a:lnTo>
                  <a:pt x="783406" y="81099"/>
                </a:lnTo>
                <a:lnTo>
                  <a:pt x="830280" y="95349"/>
                </a:lnTo>
                <a:lnTo>
                  <a:pt x="876787" y="110717"/>
                </a:lnTo>
                <a:lnTo>
                  <a:pt x="922905" y="127194"/>
                </a:lnTo>
                <a:lnTo>
                  <a:pt x="968615" y="144773"/>
                </a:lnTo>
                <a:lnTo>
                  <a:pt x="1013895" y="163447"/>
                </a:lnTo>
                <a:lnTo>
                  <a:pt x="1058726" y="183209"/>
                </a:lnTo>
                <a:lnTo>
                  <a:pt x="1103087" y="204049"/>
                </a:lnTo>
                <a:lnTo>
                  <a:pt x="1146957" y="225962"/>
                </a:lnTo>
                <a:lnTo>
                  <a:pt x="1190317" y="248939"/>
                </a:lnTo>
                <a:lnTo>
                  <a:pt x="1233146" y="272972"/>
                </a:lnTo>
                <a:lnTo>
                  <a:pt x="1275423" y="298055"/>
                </a:lnTo>
                <a:lnTo>
                  <a:pt x="1317128" y="324180"/>
                </a:lnTo>
                <a:lnTo>
                  <a:pt x="1358241" y="351339"/>
                </a:lnTo>
                <a:lnTo>
                  <a:pt x="1398742" y="379524"/>
                </a:lnTo>
                <a:lnTo>
                  <a:pt x="1438609" y="408729"/>
                </a:lnTo>
                <a:lnTo>
                  <a:pt x="1477823" y="438945"/>
                </a:lnTo>
                <a:lnTo>
                  <a:pt x="1516363" y="470165"/>
                </a:lnTo>
                <a:lnTo>
                  <a:pt x="1554209" y="502381"/>
                </a:lnTo>
                <a:lnTo>
                  <a:pt x="1591341" y="535586"/>
                </a:lnTo>
                <a:lnTo>
                  <a:pt x="1627737" y="569772"/>
                </a:lnTo>
                <a:lnTo>
                  <a:pt x="1663378" y="604931"/>
                </a:lnTo>
                <a:lnTo>
                  <a:pt x="1698244" y="641057"/>
                </a:lnTo>
                <a:lnTo>
                  <a:pt x="1732595" y="678456"/>
                </a:lnTo>
                <a:lnTo>
                  <a:pt x="1765915" y="716567"/>
                </a:lnTo>
                <a:lnTo>
                  <a:pt x="1798224" y="755369"/>
                </a:lnTo>
                <a:lnTo>
                  <a:pt x="1829544" y="794840"/>
                </a:lnTo>
                <a:lnTo>
                  <a:pt x="1859895" y="834957"/>
                </a:lnTo>
                <a:lnTo>
                  <a:pt x="1889298" y="875700"/>
                </a:lnTo>
                <a:lnTo>
                  <a:pt x="1917776" y="917046"/>
                </a:lnTo>
                <a:lnTo>
                  <a:pt x="1945348" y="958973"/>
                </a:lnTo>
                <a:lnTo>
                  <a:pt x="1972036" y="1001460"/>
                </a:lnTo>
                <a:lnTo>
                  <a:pt x="1997861" y="1044484"/>
                </a:lnTo>
                <a:lnTo>
                  <a:pt x="2022844" y="1088025"/>
                </a:lnTo>
                <a:lnTo>
                  <a:pt x="2047006" y="1132060"/>
                </a:lnTo>
                <a:lnTo>
                  <a:pt x="2070369" y="1176566"/>
                </a:lnTo>
                <a:lnTo>
                  <a:pt x="2092953" y="1221524"/>
                </a:lnTo>
                <a:lnTo>
                  <a:pt x="2114780" y="1266910"/>
                </a:lnTo>
                <a:lnTo>
                  <a:pt x="2135871" y="1312702"/>
                </a:lnTo>
                <a:lnTo>
                  <a:pt x="2156247" y="1358880"/>
                </a:lnTo>
                <a:lnTo>
                  <a:pt x="2175928" y="1405421"/>
                </a:lnTo>
                <a:lnTo>
                  <a:pt x="2194937" y="1452303"/>
                </a:lnTo>
                <a:lnTo>
                  <a:pt x="2213293" y="1499504"/>
                </a:lnTo>
                <a:lnTo>
                  <a:pt x="2231019" y="1547003"/>
                </a:lnTo>
                <a:lnTo>
                  <a:pt x="2252133" y="1617299"/>
                </a:lnTo>
              </a:path>
            </a:pathLst>
          </a:custGeom>
          <a:ln w="6438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865772" y="3496983"/>
            <a:ext cx="529590" cy="521334"/>
          </a:xfrm>
          <a:custGeom>
            <a:avLst/>
            <a:gdLst/>
            <a:ahLst/>
            <a:cxnLst/>
            <a:rect l="l" t="t" r="r" b="b"/>
            <a:pathLst>
              <a:path w="529590" h="521335">
                <a:moveTo>
                  <a:pt x="529493" y="0"/>
                </a:moveTo>
                <a:lnTo>
                  <a:pt x="397280" y="520764"/>
                </a:lnTo>
                <a:lnTo>
                  <a:pt x="0" y="159039"/>
                </a:lnTo>
              </a:path>
            </a:pathLst>
          </a:custGeom>
          <a:ln w="83255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130518" y="3576502"/>
            <a:ext cx="132715" cy="441325"/>
          </a:xfrm>
          <a:custGeom>
            <a:avLst/>
            <a:gdLst/>
            <a:ahLst/>
            <a:cxnLst/>
            <a:rect l="l" t="t" r="r" b="b"/>
            <a:pathLst>
              <a:path w="132715" h="441325">
                <a:moveTo>
                  <a:pt x="0" y="0"/>
                </a:moveTo>
                <a:lnTo>
                  <a:pt x="132532" y="441245"/>
                </a:lnTo>
              </a:path>
            </a:pathLst>
          </a:custGeom>
          <a:ln w="136281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14</a:t>
            </a:fld>
            <a:endParaRPr spc="-55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1451" y="615552"/>
            <a:ext cx="473837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5080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%&gt;%  mutate(rank</a:t>
            </a:r>
            <a:r>
              <a:rPr sz="4100" spc="-4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01850" y="1704525"/>
            <a:ext cx="339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20520000">
            <a:off x="8376074" y="1577875"/>
            <a:ext cx="899472" cy="742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>
              <a:lnSpc>
                <a:spcPts val="5485"/>
              </a:lnSpc>
              <a:spcBef>
                <a:spcPts val="370"/>
              </a:spcBef>
            </a:pPr>
            <a:r>
              <a:rPr sz="5850" spc="720" dirty="0">
                <a:solidFill>
                  <a:srgbClr val="FF2600"/>
                </a:solidFill>
                <a:latin typeface="Arial"/>
                <a:cs typeface="Arial"/>
              </a:rPr>
              <a:t>?</a:t>
            </a:r>
            <a:endParaRPr sz="5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9318" y="4033916"/>
            <a:ext cx="8096433" cy="625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390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0520000">
            <a:off x="15402801" y="6093873"/>
            <a:ext cx="540268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60" dirty="0">
                <a:solidFill>
                  <a:srgbClr val="F39019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0520000">
            <a:off x="15332008" y="6445017"/>
            <a:ext cx="910675" cy="3111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sz="2450" spc="385" dirty="0">
                <a:solidFill>
                  <a:srgbClr val="F39019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21628" y="573669"/>
            <a:ext cx="89134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Vectorized</a:t>
            </a:r>
            <a:r>
              <a:rPr spc="-280" dirty="0"/>
              <a:t> </a:t>
            </a:r>
            <a:r>
              <a:rPr spc="120" dirty="0"/>
              <a:t>functions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00687" y="2058441"/>
            <a:ext cx="11438255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spc="20" dirty="0">
                <a:latin typeface="Calibri"/>
                <a:cs typeface="Calibri"/>
              </a:rPr>
              <a:t>Take </a:t>
            </a:r>
            <a:r>
              <a:rPr sz="4800" spc="114" dirty="0">
                <a:latin typeface="Calibri"/>
                <a:cs typeface="Calibri"/>
              </a:rPr>
              <a:t>a </a:t>
            </a:r>
            <a:r>
              <a:rPr sz="4800" spc="25" dirty="0">
                <a:latin typeface="Calibri"/>
                <a:cs typeface="Calibri"/>
              </a:rPr>
              <a:t>vector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685" dirty="0">
                <a:latin typeface="Calibri"/>
                <a:cs typeface="Calibri"/>
              </a:rPr>
              <a:t> </a:t>
            </a:r>
            <a:r>
              <a:rPr sz="4800" spc="70" dirty="0">
                <a:latin typeface="Calibri"/>
                <a:cs typeface="Calibri"/>
              </a:rPr>
              <a:t>input.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35" dirty="0">
                <a:latin typeface="Calibri"/>
                <a:cs typeface="Calibri"/>
              </a:rPr>
              <a:t>Return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14" dirty="0">
                <a:latin typeface="Calibri"/>
                <a:cs typeface="Calibri"/>
              </a:rPr>
              <a:t>a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25" dirty="0">
                <a:latin typeface="Calibri"/>
                <a:cs typeface="Calibri"/>
              </a:rPr>
              <a:t>vector</a:t>
            </a:r>
            <a:r>
              <a:rPr sz="4800" spc="-130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of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30" dirty="0">
                <a:latin typeface="Calibri"/>
                <a:cs typeface="Calibri"/>
              </a:rPr>
              <a:t>the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95" dirty="0">
                <a:latin typeface="Calibri"/>
                <a:cs typeface="Calibri"/>
              </a:rPr>
              <a:t>same</a:t>
            </a:r>
            <a:r>
              <a:rPr sz="4800" spc="-130" dirty="0">
                <a:latin typeface="Calibri"/>
                <a:cs typeface="Calibri"/>
              </a:rPr>
              <a:t> </a:t>
            </a:r>
            <a:r>
              <a:rPr sz="4800" spc="75" dirty="0">
                <a:latin typeface="Calibri"/>
                <a:cs typeface="Calibri"/>
              </a:rPr>
              <a:t>length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125" dirty="0">
                <a:latin typeface="Calibri"/>
                <a:cs typeface="Calibri"/>
              </a:rPr>
              <a:t>as</a:t>
            </a:r>
            <a:r>
              <a:rPr sz="4800" spc="-135" dirty="0">
                <a:latin typeface="Calibri"/>
                <a:cs typeface="Calibri"/>
              </a:rPr>
              <a:t> </a:t>
            </a:r>
            <a:r>
              <a:rPr sz="4800" spc="60" dirty="0">
                <a:latin typeface="Calibri"/>
                <a:cs typeface="Calibri"/>
              </a:rPr>
              <a:t>output.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08576" y="1501215"/>
            <a:ext cx="2517140" cy="9431655"/>
          </a:xfrm>
          <a:custGeom>
            <a:avLst/>
            <a:gdLst/>
            <a:ahLst/>
            <a:cxnLst/>
            <a:rect l="l" t="t" r="r" b="b"/>
            <a:pathLst>
              <a:path w="2517140" h="9431655">
                <a:moveTo>
                  <a:pt x="11772" y="0"/>
                </a:moveTo>
                <a:lnTo>
                  <a:pt x="0" y="9431355"/>
                </a:lnTo>
                <a:lnTo>
                  <a:pt x="2516568" y="8230999"/>
                </a:lnTo>
                <a:lnTo>
                  <a:pt x="2502878" y="2838532"/>
                </a:lnTo>
                <a:lnTo>
                  <a:pt x="11772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72316" y="4369417"/>
            <a:ext cx="1960245" cy="5375910"/>
          </a:xfrm>
          <a:custGeom>
            <a:avLst/>
            <a:gdLst/>
            <a:ahLst/>
            <a:cxnLst/>
            <a:rect l="l" t="t" r="r" b="b"/>
            <a:pathLst>
              <a:path w="1960245" h="5375909">
                <a:moveTo>
                  <a:pt x="0" y="0"/>
                </a:moveTo>
                <a:lnTo>
                  <a:pt x="1960214" y="0"/>
                </a:lnTo>
                <a:lnTo>
                  <a:pt x="1960214" y="5375561"/>
                </a:lnTo>
                <a:lnTo>
                  <a:pt x="0" y="5375561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4225" y="1520987"/>
            <a:ext cx="3683635" cy="9414510"/>
          </a:xfrm>
          <a:custGeom>
            <a:avLst/>
            <a:gdLst/>
            <a:ahLst/>
            <a:cxnLst/>
            <a:rect l="l" t="t" r="r" b="b"/>
            <a:pathLst>
              <a:path w="3683635" h="9414510">
                <a:moveTo>
                  <a:pt x="0" y="0"/>
                </a:moveTo>
                <a:lnTo>
                  <a:pt x="3683154" y="0"/>
                </a:lnTo>
                <a:lnTo>
                  <a:pt x="3683154" y="9414237"/>
                </a:lnTo>
                <a:lnTo>
                  <a:pt x="0" y="94142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88260" y="3236638"/>
            <a:ext cx="2477531" cy="2950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0083" y="326763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00083" y="33309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0083" y="339424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00083" y="345754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04480" y="3267636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04480" y="333093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4480" y="339424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36"/>
                </a:moveTo>
                <a:lnTo>
                  <a:pt x="48836" y="48836"/>
                </a:lnTo>
                <a:lnTo>
                  <a:pt x="48836" y="0"/>
                </a:lnTo>
                <a:lnTo>
                  <a:pt x="0" y="0"/>
                </a:lnTo>
                <a:lnTo>
                  <a:pt x="0" y="48836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04480" y="345754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0" y="48849"/>
                </a:moveTo>
                <a:lnTo>
                  <a:pt x="48836" y="48849"/>
                </a:lnTo>
                <a:lnTo>
                  <a:pt x="48836" y="0"/>
                </a:lnTo>
                <a:lnTo>
                  <a:pt x="0" y="0"/>
                </a:lnTo>
                <a:lnTo>
                  <a:pt x="0" y="48849"/>
                </a:lnTo>
                <a:close/>
              </a:path>
            </a:pathLst>
          </a:custGeom>
          <a:solidFill>
            <a:srgbClr val="F8B4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0380" y="1618014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>
                <a:moveTo>
                  <a:pt x="0" y="0"/>
                </a:moveTo>
                <a:lnTo>
                  <a:pt x="3244313" y="0"/>
                </a:lnTo>
              </a:path>
            </a:pathLst>
          </a:custGeom>
          <a:ln w="13565">
            <a:solidFill>
              <a:srgbClr val="E4E4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864225" y="1520987"/>
            <a:ext cx="3683635" cy="941451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625"/>
              </a:spcBef>
            </a:pPr>
            <a:r>
              <a:rPr sz="2650" spc="-15" dirty="0">
                <a:solidFill>
                  <a:srgbClr val="FFA941"/>
                </a:solidFill>
                <a:latin typeface="Calibri"/>
                <a:cs typeface="Calibri"/>
              </a:rPr>
              <a:t>Vector</a:t>
            </a:r>
            <a:r>
              <a:rPr sz="2650" spc="-70" dirty="0">
                <a:solidFill>
                  <a:srgbClr val="FFA941"/>
                </a:solidFill>
                <a:latin typeface="Calibri"/>
                <a:cs typeface="Calibri"/>
              </a:rPr>
              <a:t> </a:t>
            </a:r>
            <a:r>
              <a:rPr sz="2650" spc="55" dirty="0">
                <a:solidFill>
                  <a:srgbClr val="FFA941"/>
                </a:solidFill>
                <a:latin typeface="Calibri"/>
                <a:cs typeface="Calibri"/>
              </a:rPr>
              <a:t>Functions</a:t>
            </a:r>
            <a:endParaRPr sz="265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890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TO </a:t>
            </a:r>
            <a:r>
              <a:rPr sz="1250" b="1" spc="-110" dirty="0">
                <a:solidFill>
                  <a:srgbClr val="4C4C4C"/>
                </a:solidFill>
                <a:latin typeface="Arial"/>
                <a:cs typeface="Arial"/>
              </a:rPr>
              <a:t>USE </a:t>
            </a:r>
            <a:r>
              <a:rPr sz="1250" b="1" spc="-50" dirty="0">
                <a:solidFill>
                  <a:srgbClr val="4C4C4C"/>
                </a:solidFill>
                <a:latin typeface="Arial"/>
                <a:cs typeface="Arial"/>
              </a:rPr>
              <a:t>WITH </a:t>
            </a:r>
            <a:r>
              <a:rPr sz="1250" b="1" spc="-114" dirty="0">
                <a:solidFill>
                  <a:srgbClr val="4C4C4C"/>
                </a:solidFill>
                <a:latin typeface="Arial"/>
                <a:cs typeface="Arial"/>
              </a:rPr>
              <a:t>MUTATE</a:t>
            </a:r>
            <a:r>
              <a:rPr sz="1250" b="1" spc="-13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1250" b="1" spc="20" dirty="0">
                <a:solidFill>
                  <a:srgbClr val="4C4C4C"/>
                </a:solidFill>
                <a:latin typeface="Arial"/>
                <a:cs typeface="Arial"/>
              </a:rPr>
              <a:t>()</a:t>
            </a:r>
            <a:endParaRPr sz="1250">
              <a:latin typeface="Arial"/>
              <a:cs typeface="Arial"/>
            </a:endParaRPr>
          </a:p>
          <a:p>
            <a:pPr marL="220979" marR="348615">
              <a:lnSpc>
                <a:spcPts val="1280"/>
              </a:lnSpc>
              <a:spcBef>
                <a:spcPts val="865"/>
              </a:spcBef>
            </a:pPr>
            <a:r>
              <a:rPr sz="1250" b="1" dirty="0">
                <a:latin typeface="Arial"/>
                <a:cs typeface="Arial"/>
              </a:rPr>
              <a:t>mutate() </a:t>
            </a:r>
            <a:r>
              <a:rPr sz="1250" spc="45" dirty="0">
                <a:latin typeface="Calibri"/>
                <a:cs typeface="Calibri"/>
              </a:rPr>
              <a:t>and </a:t>
            </a:r>
            <a:r>
              <a:rPr sz="1250" b="1" spc="-10" dirty="0">
                <a:latin typeface="Arial"/>
                <a:cs typeface="Arial"/>
              </a:rPr>
              <a:t>transmute() </a:t>
            </a:r>
            <a:r>
              <a:rPr sz="1250" spc="45" dirty="0">
                <a:latin typeface="Calibri"/>
                <a:cs typeface="Calibri"/>
              </a:rPr>
              <a:t>apply </a:t>
            </a:r>
            <a:r>
              <a:rPr sz="1250" spc="25" dirty="0">
                <a:latin typeface="Calibri"/>
                <a:cs typeface="Calibri"/>
              </a:rPr>
              <a:t>vectorized  </a:t>
            </a:r>
            <a:r>
              <a:rPr sz="1250" spc="30" dirty="0">
                <a:latin typeface="Calibri"/>
                <a:cs typeface="Calibri"/>
              </a:rPr>
              <a:t>functions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40" dirty="0">
                <a:latin typeface="Calibri"/>
                <a:cs typeface="Calibri"/>
              </a:rPr>
              <a:t>columns </a:t>
            </a:r>
            <a:r>
              <a:rPr sz="1250" spc="15" dirty="0">
                <a:latin typeface="Calibri"/>
                <a:cs typeface="Calibri"/>
              </a:rPr>
              <a:t>to </a:t>
            </a:r>
            <a:r>
              <a:rPr sz="1250" spc="10" dirty="0">
                <a:latin typeface="Calibri"/>
                <a:cs typeface="Calibri"/>
              </a:rPr>
              <a:t>create </a:t>
            </a:r>
            <a:r>
              <a:rPr sz="1250" spc="30" dirty="0">
                <a:latin typeface="Calibri"/>
                <a:cs typeface="Calibri"/>
              </a:rPr>
              <a:t>new </a:t>
            </a:r>
            <a:r>
              <a:rPr sz="1250" spc="35" dirty="0">
                <a:latin typeface="Calibri"/>
                <a:cs typeface="Calibri"/>
              </a:rPr>
              <a:t>columns.  </a:t>
            </a:r>
            <a:r>
              <a:rPr sz="1250" spc="15" dirty="0">
                <a:latin typeface="Calibri"/>
                <a:cs typeface="Calibri"/>
              </a:rPr>
              <a:t>Vectorized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functions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take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input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and  </a:t>
            </a:r>
            <a:r>
              <a:rPr sz="1250" spc="15" dirty="0">
                <a:latin typeface="Calibri"/>
                <a:cs typeface="Calibri"/>
              </a:rPr>
              <a:t>return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vectors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the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same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length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as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output.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250" b="1" spc="-30" dirty="0">
                <a:latin typeface="Arial"/>
                <a:cs typeface="Arial"/>
              </a:rPr>
              <a:t>vectorized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20" dirty="0">
                <a:latin typeface="Arial"/>
                <a:cs typeface="Arial"/>
              </a:rPr>
              <a:t>function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sz="1250" b="1" spc="-114" dirty="0">
                <a:solidFill>
                  <a:srgbClr val="4C4C4C"/>
                </a:solidFill>
                <a:latin typeface="Arial"/>
                <a:cs typeface="Arial"/>
              </a:rPr>
              <a:t>OFFSETS</a:t>
            </a:r>
            <a:endParaRPr sz="1250">
              <a:latin typeface="Arial"/>
              <a:cs typeface="Arial"/>
            </a:endParaRPr>
          </a:p>
          <a:p>
            <a:pPr marL="207645" marR="1064260">
              <a:lnSpc>
                <a:spcPts val="1280"/>
              </a:lnSpc>
              <a:spcBef>
                <a:spcPts val="545"/>
              </a:spcBef>
            </a:pP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lag()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5" dirty="0">
                <a:latin typeface="Calibri"/>
                <a:cs typeface="Calibri"/>
              </a:rPr>
              <a:t>Offset </a:t>
            </a:r>
            <a:r>
              <a:rPr sz="1250" spc="25" dirty="0">
                <a:latin typeface="Calibri"/>
                <a:cs typeface="Calibri"/>
              </a:rPr>
              <a:t>elements </a:t>
            </a:r>
            <a:r>
              <a:rPr sz="1250" spc="35" dirty="0">
                <a:latin typeface="Calibri"/>
                <a:cs typeface="Calibri"/>
              </a:rPr>
              <a:t>by </a:t>
            </a:r>
            <a:r>
              <a:rPr sz="1250" dirty="0">
                <a:latin typeface="Calibri"/>
                <a:cs typeface="Calibri"/>
              </a:rPr>
              <a:t>1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lead()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Offset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elements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by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5" dirty="0">
                <a:latin typeface="Calibri"/>
                <a:cs typeface="Calibri"/>
              </a:rPr>
              <a:t>-1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55"/>
              </a:spcBef>
            </a:pPr>
            <a:r>
              <a:rPr sz="1250" b="1" spc="-100" dirty="0">
                <a:solidFill>
                  <a:srgbClr val="4C4C4C"/>
                </a:solidFill>
                <a:latin typeface="Arial"/>
                <a:cs typeface="Arial"/>
              </a:rPr>
              <a:t>CUMULATIVE </a:t>
            </a:r>
            <a:r>
              <a:rPr sz="1250" b="1" spc="-150" dirty="0">
                <a:solidFill>
                  <a:srgbClr val="4C4C4C"/>
                </a:solidFill>
                <a:latin typeface="Arial"/>
                <a:cs typeface="Arial"/>
              </a:rPr>
              <a:t>AGGREGATES</a:t>
            </a:r>
            <a:endParaRPr sz="1250">
              <a:latin typeface="Arial"/>
              <a:cs typeface="Arial"/>
            </a:endParaRPr>
          </a:p>
          <a:p>
            <a:pPr marL="207645" marR="1073785">
              <a:lnSpc>
                <a:spcPts val="1280"/>
              </a:lnSpc>
              <a:spcBef>
                <a:spcPts val="545"/>
              </a:spcBef>
            </a:pP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cumall()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</a:t>
            </a:r>
            <a:r>
              <a:rPr sz="1250" spc="25" dirty="0">
                <a:latin typeface="Calibri"/>
                <a:cs typeface="Calibri"/>
              </a:rPr>
              <a:t>all()  </a:t>
            </a:r>
            <a:r>
              <a:rPr sz="1250" dirty="0">
                <a:latin typeface="Calibri"/>
                <a:cs typeface="Calibri"/>
              </a:rPr>
              <a:t>dplyr::</a:t>
            </a:r>
            <a:r>
              <a:rPr sz="1250" b="1" dirty="0">
                <a:latin typeface="Arial"/>
                <a:cs typeface="Arial"/>
              </a:rPr>
              <a:t>cumany()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9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any()</a:t>
            </a:r>
            <a:endParaRPr sz="1250">
              <a:latin typeface="Calibri"/>
              <a:cs typeface="Calibri"/>
            </a:endParaRPr>
          </a:p>
          <a:p>
            <a:pPr marL="207645" marR="799465" indent="447040">
              <a:lnSpc>
                <a:spcPts val="1280"/>
              </a:lnSpc>
              <a:spcBef>
                <a:spcPts val="5"/>
              </a:spcBef>
            </a:pPr>
            <a:r>
              <a:rPr sz="1250" b="1" spc="-25" dirty="0">
                <a:latin typeface="Arial"/>
                <a:cs typeface="Arial"/>
              </a:rPr>
              <a:t>cummax()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max()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cummean()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4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mean()</a:t>
            </a:r>
            <a:endParaRPr sz="1250">
              <a:latin typeface="Calibri"/>
              <a:cs typeface="Calibri"/>
            </a:endParaRPr>
          </a:p>
          <a:p>
            <a:pPr marL="655320" marR="913130">
              <a:lnSpc>
                <a:spcPts val="1280"/>
              </a:lnSpc>
            </a:pPr>
            <a:r>
              <a:rPr sz="1250" b="1" spc="-20" dirty="0">
                <a:latin typeface="Arial"/>
                <a:cs typeface="Arial"/>
              </a:rPr>
              <a:t>cummin()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 min()  </a:t>
            </a:r>
            <a:r>
              <a:rPr sz="1250" b="1" spc="-25" dirty="0">
                <a:latin typeface="Arial"/>
                <a:cs typeface="Arial"/>
              </a:rPr>
              <a:t>cumprod()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6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prod()  </a:t>
            </a:r>
            <a:r>
              <a:rPr sz="1250" b="1" spc="-35" dirty="0">
                <a:latin typeface="Arial"/>
                <a:cs typeface="Arial"/>
              </a:rPr>
              <a:t>cumsum()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Cumulative</a:t>
            </a:r>
            <a:r>
              <a:rPr sz="1250" spc="-15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sum()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95" dirty="0">
                <a:solidFill>
                  <a:srgbClr val="4C4C4C"/>
                </a:solidFill>
                <a:latin typeface="Arial"/>
                <a:cs typeface="Arial"/>
              </a:rPr>
              <a:t>RANKINGS</a:t>
            </a:r>
            <a:endParaRPr sz="1250">
              <a:latin typeface="Arial"/>
              <a:cs typeface="Arial"/>
            </a:endParaRPr>
          </a:p>
          <a:p>
            <a:pPr marL="207645" marR="288290">
              <a:lnSpc>
                <a:spcPts val="1280"/>
              </a:lnSpc>
              <a:spcBef>
                <a:spcPts val="540"/>
              </a:spcBef>
            </a:pP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cume_dist()</a:t>
            </a:r>
            <a:r>
              <a:rPr sz="1250" b="1" spc="-9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Proportion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of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all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values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&lt;=  </a:t>
            </a: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dense_rank()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rank </a:t>
            </a:r>
            <a:r>
              <a:rPr sz="1250" spc="25" dirty="0">
                <a:latin typeface="Calibri"/>
                <a:cs typeface="Calibri"/>
              </a:rPr>
              <a:t>with ties </a:t>
            </a:r>
            <a:r>
              <a:rPr sz="1250" spc="10" dirty="0">
                <a:latin typeface="Calibri"/>
                <a:cs typeface="Calibri"/>
              </a:rPr>
              <a:t>= </a:t>
            </a:r>
            <a:r>
              <a:rPr sz="1250" spc="35" dirty="0">
                <a:latin typeface="Calibri"/>
                <a:cs typeface="Calibri"/>
              </a:rPr>
              <a:t>min, </a:t>
            </a:r>
            <a:r>
              <a:rPr sz="1250" spc="40" dirty="0">
                <a:latin typeface="Calibri"/>
                <a:cs typeface="Calibri"/>
              </a:rPr>
              <a:t>no  </a:t>
            </a:r>
            <a:r>
              <a:rPr sz="1250" spc="45" dirty="0">
                <a:latin typeface="Calibri"/>
                <a:cs typeface="Calibri"/>
              </a:rPr>
              <a:t>gaps</a:t>
            </a:r>
            <a:endParaRPr sz="1250">
              <a:latin typeface="Calibri"/>
              <a:cs typeface="Calibri"/>
            </a:endParaRPr>
          </a:p>
          <a:p>
            <a:pPr marL="207645" marR="213360">
              <a:lnSpc>
                <a:spcPts val="1280"/>
              </a:lnSpc>
              <a:spcBef>
                <a:spcPts val="5"/>
              </a:spcBef>
            </a:pP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min_rank()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rank </a:t>
            </a:r>
            <a:r>
              <a:rPr sz="1250" spc="25" dirty="0">
                <a:latin typeface="Calibri"/>
                <a:cs typeface="Calibri"/>
              </a:rPr>
              <a:t>with ties </a:t>
            </a:r>
            <a:r>
              <a:rPr sz="1250" spc="10" dirty="0">
                <a:latin typeface="Calibri"/>
                <a:cs typeface="Calibri"/>
              </a:rPr>
              <a:t>= </a:t>
            </a:r>
            <a:r>
              <a:rPr sz="1250" spc="45" dirty="0">
                <a:latin typeface="Calibri"/>
                <a:cs typeface="Calibri"/>
              </a:rPr>
              <a:t>min  </a:t>
            </a:r>
            <a:r>
              <a:rPr sz="1250" spc="15" dirty="0">
                <a:latin typeface="Calibri"/>
                <a:cs typeface="Calibri"/>
              </a:rPr>
              <a:t>dplyr::</a:t>
            </a:r>
            <a:r>
              <a:rPr sz="1250" b="1" spc="15" dirty="0">
                <a:latin typeface="Arial"/>
                <a:cs typeface="Arial"/>
              </a:rPr>
              <a:t>ntile()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40" dirty="0">
                <a:latin typeface="Calibri"/>
                <a:cs typeface="Calibri"/>
              </a:rPr>
              <a:t>bins </a:t>
            </a:r>
            <a:r>
              <a:rPr sz="1250" spc="25" dirty="0">
                <a:latin typeface="Calibri"/>
                <a:cs typeface="Calibri"/>
              </a:rPr>
              <a:t>into </a:t>
            </a:r>
            <a:r>
              <a:rPr sz="1250" spc="40" dirty="0">
                <a:latin typeface="Calibri"/>
                <a:cs typeface="Calibri"/>
              </a:rPr>
              <a:t>n bins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percent_rank()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min_rank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scaled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to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[0,1]  dplyr::</a:t>
            </a:r>
            <a:r>
              <a:rPr sz="1250" b="1" dirty="0">
                <a:latin typeface="Arial"/>
                <a:cs typeface="Arial"/>
              </a:rPr>
              <a:t>row_number()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rank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with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ties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0" dirty="0">
                <a:latin typeface="Calibri"/>
                <a:cs typeface="Calibri"/>
              </a:rPr>
              <a:t>=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0" dirty="0">
                <a:latin typeface="Calibri"/>
                <a:cs typeface="Calibri"/>
              </a:rPr>
              <a:t>"first"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105" dirty="0">
                <a:solidFill>
                  <a:srgbClr val="4C4C4C"/>
                </a:solidFill>
                <a:latin typeface="Arial"/>
                <a:cs typeface="Arial"/>
              </a:rPr>
              <a:t>MATH</a:t>
            </a:r>
            <a:endParaRPr sz="1250">
              <a:latin typeface="Arial"/>
              <a:cs typeface="Arial"/>
            </a:endParaRPr>
          </a:p>
          <a:p>
            <a:pPr marL="655320">
              <a:lnSpc>
                <a:spcPts val="1390"/>
              </a:lnSpc>
              <a:spcBef>
                <a:spcPts val="315"/>
              </a:spcBef>
            </a:pPr>
            <a:r>
              <a:rPr sz="1250" b="1" spc="-10" dirty="0">
                <a:latin typeface="Arial"/>
                <a:cs typeface="Arial"/>
              </a:rPr>
              <a:t>+,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5" dirty="0">
                <a:latin typeface="Arial"/>
                <a:cs typeface="Arial"/>
              </a:rPr>
              <a:t>-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35" dirty="0">
                <a:latin typeface="Arial"/>
                <a:cs typeface="Arial"/>
              </a:rPr>
              <a:t>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65" dirty="0">
                <a:latin typeface="Arial"/>
                <a:cs typeface="Arial"/>
              </a:rPr>
              <a:t>*,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60" dirty="0">
                <a:latin typeface="Arial"/>
                <a:cs typeface="Arial"/>
              </a:rPr>
              <a:t>/,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^,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20" dirty="0">
                <a:latin typeface="Arial"/>
                <a:cs typeface="Arial"/>
              </a:rPr>
              <a:t>%/%,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5" dirty="0">
                <a:latin typeface="Arial"/>
                <a:cs typeface="Arial"/>
              </a:rPr>
              <a:t>%%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arithmetic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ops</a:t>
            </a:r>
            <a:endParaRPr sz="1250">
              <a:latin typeface="Calibri"/>
              <a:cs typeface="Calibri"/>
            </a:endParaRPr>
          </a:p>
          <a:p>
            <a:pPr marL="655320">
              <a:lnSpc>
                <a:spcPts val="1280"/>
              </a:lnSpc>
            </a:pPr>
            <a:r>
              <a:rPr sz="1250" b="1" spc="-5" dirty="0">
                <a:latin typeface="Arial"/>
                <a:cs typeface="Arial"/>
              </a:rPr>
              <a:t>log(),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log2(),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15" dirty="0">
                <a:latin typeface="Arial"/>
                <a:cs typeface="Arial"/>
              </a:rPr>
              <a:t>log10()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5" dirty="0">
                <a:latin typeface="Calibri"/>
                <a:cs typeface="Calibri"/>
              </a:rPr>
              <a:t>logs</a:t>
            </a:r>
            <a:endParaRPr sz="1250">
              <a:latin typeface="Calibri"/>
              <a:cs typeface="Calibri"/>
            </a:endParaRPr>
          </a:p>
          <a:p>
            <a:pPr marL="207645" marR="313055" indent="447040">
              <a:lnSpc>
                <a:spcPts val="1280"/>
              </a:lnSpc>
              <a:spcBef>
                <a:spcPts val="114"/>
              </a:spcBef>
            </a:pPr>
            <a:r>
              <a:rPr sz="1250" b="1" spc="-10" dirty="0">
                <a:latin typeface="Arial"/>
                <a:cs typeface="Arial"/>
              </a:rPr>
              <a:t>&lt;,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25" dirty="0">
                <a:latin typeface="Arial"/>
                <a:cs typeface="Arial"/>
              </a:rPr>
              <a:t>&lt;=,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10" dirty="0">
                <a:latin typeface="Arial"/>
                <a:cs typeface="Arial"/>
              </a:rPr>
              <a:t>&gt;,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b="1" spc="-25" dirty="0">
                <a:latin typeface="Arial"/>
                <a:cs typeface="Arial"/>
              </a:rPr>
              <a:t>&gt;=,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dirty="0">
                <a:latin typeface="Arial"/>
                <a:cs typeface="Arial"/>
              </a:rPr>
              <a:t>!=,</a:t>
            </a:r>
            <a:r>
              <a:rPr sz="1250" b="1" spc="-100" dirty="0">
                <a:latin typeface="Arial"/>
                <a:cs typeface="Arial"/>
              </a:rPr>
              <a:t> </a:t>
            </a:r>
            <a:r>
              <a:rPr sz="1250" b="1" spc="-55" dirty="0">
                <a:latin typeface="Arial"/>
                <a:cs typeface="Arial"/>
              </a:rPr>
              <a:t>==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40" dirty="0">
                <a:latin typeface="Calibri"/>
                <a:cs typeface="Calibri"/>
              </a:rPr>
              <a:t>logical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35" dirty="0">
                <a:latin typeface="Calibri"/>
                <a:cs typeface="Calibri"/>
              </a:rPr>
              <a:t>comparisons  </a:t>
            </a:r>
            <a:r>
              <a:rPr sz="1250" spc="5" dirty="0">
                <a:latin typeface="Calibri"/>
                <a:cs typeface="Calibri"/>
              </a:rPr>
              <a:t>dplyr::</a:t>
            </a:r>
            <a:r>
              <a:rPr sz="1250" b="1" spc="5" dirty="0">
                <a:latin typeface="Arial"/>
                <a:cs typeface="Arial"/>
              </a:rPr>
              <a:t>between()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0" dirty="0">
                <a:latin typeface="Calibri"/>
                <a:cs typeface="Calibri"/>
              </a:rPr>
              <a:t>x </a:t>
            </a:r>
            <a:r>
              <a:rPr sz="1250" spc="10" dirty="0">
                <a:latin typeface="Calibri"/>
                <a:cs typeface="Calibri"/>
              </a:rPr>
              <a:t>&gt;= </a:t>
            </a:r>
            <a:r>
              <a:rPr sz="1250" dirty="0">
                <a:latin typeface="Calibri"/>
                <a:cs typeface="Calibri"/>
              </a:rPr>
              <a:t>left </a:t>
            </a:r>
            <a:r>
              <a:rPr sz="1250" spc="-75" dirty="0">
                <a:latin typeface="Calibri"/>
                <a:cs typeface="Calibri"/>
              </a:rPr>
              <a:t>&amp; </a:t>
            </a:r>
            <a:r>
              <a:rPr sz="1250" spc="30" dirty="0">
                <a:latin typeface="Calibri"/>
                <a:cs typeface="Calibri"/>
              </a:rPr>
              <a:t>x </a:t>
            </a:r>
            <a:r>
              <a:rPr sz="1250" spc="10" dirty="0">
                <a:latin typeface="Calibri"/>
                <a:cs typeface="Calibri"/>
              </a:rPr>
              <a:t>&lt;= </a:t>
            </a:r>
            <a:r>
              <a:rPr sz="1250" spc="30" dirty="0">
                <a:latin typeface="Calibri"/>
                <a:cs typeface="Calibri"/>
              </a:rPr>
              <a:t>right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near()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0" dirty="0">
                <a:latin typeface="Calibri"/>
                <a:cs typeface="Calibri"/>
              </a:rPr>
              <a:t>safe </a:t>
            </a:r>
            <a:r>
              <a:rPr sz="1250" spc="10" dirty="0">
                <a:latin typeface="Calibri"/>
                <a:cs typeface="Calibri"/>
              </a:rPr>
              <a:t>== </a:t>
            </a:r>
            <a:r>
              <a:rPr sz="1250" spc="5" dirty="0">
                <a:latin typeface="Calibri"/>
                <a:cs typeface="Calibri"/>
              </a:rPr>
              <a:t>for </a:t>
            </a:r>
            <a:r>
              <a:rPr sz="1250" spc="25" dirty="0">
                <a:latin typeface="Calibri"/>
                <a:cs typeface="Calibri"/>
              </a:rPr>
              <a:t>floating </a:t>
            </a:r>
            <a:r>
              <a:rPr sz="1250" spc="35" dirty="0">
                <a:latin typeface="Calibri"/>
                <a:cs typeface="Calibri"/>
              </a:rPr>
              <a:t>point  numbers</a:t>
            </a:r>
            <a:endParaRPr sz="1250">
              <a:latin typeface="Calibri"/>
              <a:cs typeface="Calibri"/>
            </a:endParaRPr>
          </a:p>
          <a:p>
            <a:pPr marL="207645">
              <a:lnSpc>
                <a:spcPct val="100000"/>
              </a:lnSpc>
              <a:spcBef>
                <a:spcPts val="1065"/>
              </a:spcBef>
            </a:pPr>
            <a:r>
              <a:rPr sz="1250" b="1" spc="-80" dirty="0">
                <a:solidFill>
                  <a:srgbClr val="4C4C4C"/>
                </a:solidFill>
                <a:latin typeface="Arial"/>
                <a:cs typeface="Arial"/>
              </a:rPr>
              <a:t>MISC</a:t>
            </a:r>
            <a:endParaRPr sz="1250">
              <a:latin typeface="Arial"/>
              <a:cs typeface="Arial"/>
            </a:endParaRPr>
          </a:p>
          <a:p>
            <a:pPr marL="207645" marR="365125">
              <a:lnSpc>
                <a:spcPts val="1280"/>
              </a:lnSpc>
              <a:spcBef>
                <a:spcPts val="540"/>
              </a:spcBef>
            </a:pP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case_when()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35" dirty="0">
                <a:latin typeface="Calibri"/>
                <a:cs typeface="Calibri"/>
              </a:rPr>
              <a:t>multi-case </a:t>
            </a:r>
            <a:r>
              <a:rPr sz="1250" spc="15" dirty="0">
                <a:latin typeface="Calibri"/>
                <a:cs typeface="Calibri"/>
              </a:rPr>
              <a:t>if_else()  </a:t>
            </a:r>
            <a:r>
              <a:rPr sz="1250" spc="-20" dirty="0">
                <a:latin typeface="Calibri"/>
                <a:cs typeface="Calibri"/>
              </a:rPr>
              <a:t>dplyr::</a:t>
            </a:r>
            <a:r>
              <a:rPr sz="1250" b="1" spc="-20" dirty="0">
                <a:latin typeface="Arial"/>
                <a:cs typeface="Arial"/>
              </a:rPr>
              <a:t>coalesce()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10" dirty="0">
                <a:latin typeface="Calibri"/>
                <a:cs typeface="Calibri"/>
              </a:rPr>
              <a:t>first </a:t>
            </a:r>
            <a:r>
              <a:rPr sz="1250" spc="20" dirty="0">
                <a:latin typeface="Calibri"/>
                <a:cs typeface="Calibri"/>
              </a:rPr>
              <a:t>non-NA </a:t>
            </a:r>
            <a:r>
              <a:rPr sz="1250" spc="30" dirty="0">
                <a:latin typeface="Calibri"/>
                <a:cs typeface="Calibri"/>
              </a:rPr>
              <a:t>values </a:t>
            </a:r>
            <a:r>
              <a:rPr sz="1250" spc="35" dirty="0">
                <a:latin typeface="Calibri"/>
                <a:cs typeface="Calibri"/>
              </a:rPr>
              <a:t>by  </a:t>
            </a:r>
            <a:r>
              <a:rPr sz="1250" spc="25" dirty="0">
                <a:latin typeface="Calibri"/>
                <a:cs typeface="Calibri"/>
              </a:rPr>
              <a:t>element </a:t>
            </a:r>
            <a:r>
              <a:rPr sz="1250" spc="35" dirty="0">
                <a:latin typeface="Calibri"/>
                <a:cs typeface="Calibri"/>
              </a:rPr>
              <a:t>across </a:t>
            </a:r>
            <a:r>
              <a:rPr sz="1250" spc="45" dirty="0">
                <a:latin typeface="Calibri"/>
                <a:cs typeface="Calibri"/>
              </a:rPr>
              <a:t>a </a:t>
            </a:r>
            <a:r>
              <a:rPr sz="1250" spc="20" dirty="0">
                <a:latin typeface="Calibri"/>
                <a:cs typeface="Calibri"/>
              </a:rPr>
              <a:t>set </a:t>
            </a:r>
            <a:r>
              <a:rPr sz="1250" spc="10" dirty="0">
                <a:latin typeface="Calibri"/>
                <a:cs typeface="Calibri"/>
              </a:rPr>
              <a:t>of </a:t>
            </a:r>
            <a:r>
              <a:rPr sz="1250" spc="20" dirty="0">
                <a:latin typeface="Calibri"/>
                <a:cs typeface="Calibri"/>
              </a:rPr>
              <a:t>vectors  </a:t>
            </a:r>
            <a:r>
              <a:rPr sz="1250" dirty="0">
                <a:latin typeface="Calibri"/>
                <a:cs typeface="Calibri"/>
              </a:rPr>
              <a:t>dplyr::</a:t>
            </a:r>
            <a:r>
              <a:rPr sz="1250" b="1" dirty="0">
                <a:latin typeface="Arial"/>
                <a:cs typeface="Arial"/>
              </a:rPr>
              <a:t>if_else()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 </a:t>
            </a:r>
            <a:r>
              <a:rPr sz="1250" spc="10" dirty="0">
                <a:latin typeface="Calibri"/>
                <a:cs typeface="Calibri"/>
              </a:rPr>
              <a:t>if() + </a:t>
            </a:r>
            <a:r>
              <a:rPr sz="1250" spc="20" dirty="0">
                <a:latin typeface="Calibri"/>
                <a:cs typeface="Calibri"/>
              </a:rPr>
              <a:t>else()  </a:t>
            </a:r>
            <a:r>
              <a:rPr sz="1250" spc="10" dirty="0">
                <a:latin typeface="Calibri"/>
                <a:cs typeface="Calibri"/>
              </a:rPr>
              <a:t>dplyr::</a:t>
            </a:r>
            <a:r>
              <a:rPr sz="1250" b="1" spc="10" dirty="0">
                <a:latin typeface="Arial"/>
                <a:cs typeface="Arial"/>
              </a:rPr>
              <a:t>na_if()</a:t>
            </a:r>
            <a:r>
              <a:rPr sz="1250" b="1" spc="-9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replace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specific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values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spc="25" dirty="0">
                <a:latin typeface="Calibri"/>
                <a:cs typeface="Calibri"/>
              </a:rPr>
              <a:t>with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spc="-5" dirty="0">
                <a:latin typeface="Calibri"/>
                <a:cs typeface="Calibri"/>
              </a:rPr>
              <a:t>NA</a:t>
            </a:r>
            <a:endParaRPr sz="1250">
              <a:latin typeface="Calibri"/>
              <a:cs typeface="Calibri"/>
            </a:endParaRPr>
          </a:p>
          <a:p>
            <a:pPr marL="655320">
              <a:lnSpc>
                <a:spcPts val="1175"/>
              </a:lnSpc>
            </a:pPr>
            <a:r>
              <a:rPr sz="1250" b="1" spc="-10" dirty="0">
                <a:latin typeface="Arial"/>
                <a:cs typeface="Arial"/>
              </a:rPr>
              <a:t>pmax()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</a:t>
            </a:r>
            <a:r>
              <a:rPr sz="1250" spc="-170" dirty="0">
                <a:latin typeface="Calibri"/>
                <a:cs typeface="Calibri"/>
              </a:rPr>
              <a:t> </a:t>
            </a:r>
            <a:r>
              <a:rPr sz="1250" spc="30" dirty="0">
                <a:latin typeface="Calibri"/>
                <a:cs typeface="Calibri"/>
              </a:rPr>
              <a:t>max()</a:t>
            </a:r>
            <a:endParaRPr sz="1250">
              <a:latin typeface="Calibri"/>
              <a:cs typeface="Calibri"/>
            </a:endParaRPr>
          </a:p>
          <a:p>
            <a:pPr marL="207645" marR="521970" indent="447040">
              <a:lnSpc>
                <a:spcPts val="1280"/>
              </a:lnSpc>
              <a:spcBef>
                <a:spcPts val="114"/>
              </a:spcBef>
            </a:pPr>
            <a:r>
              <a:rPr sz="1250" b="1" spc="-5" dirty="0">
                <a:latin typeface="Arial"/>
                <a:cs typeface="Arial"/>
              </a:rPr>
              <a:t>pmin() </a:t>
            </a:r>
            <a:r>
              <a:rPr sz="1250" spc="15" dirty="0">
                <a:latin typeface="Calibri"/>
                <a:cs typeface="Calibri"/>
              </a:rPr>
              <a:t>- </a:t>
            </a:r>
            <a:r>
              <a:rPr sz="1250" spc="25" dirty="0">
                <a:latin typeface="Calibri"/>
                <a:cs typeface="Calibri"/>
              </a:rPr>
              <a:t>element-wise </a:t>
            </a:r>
            <a:r>
              <a:rPr sz="1250" spc="30" dirty="0">
                <a:latin typeface="Calibri"/>
                <a:cs typeface="Calibri"/>
              </a:rPr>
              <a:t>min()  </a:t>
            </a:r>
            <a:r>
              <a:rPr sz="1250" spc="-5" dirty="0">
                <a:latin typeface="Calibri"/>
                <a:cs typeface="Calibri"/>
              </a:rPr>
              <a:t>dplyr::</a:t>
            </a:r>
            <a:r>
              <a:rPr sz="1250" b="1" spc="-5" dirty="0">
                <a:latin typeface="Arial"/>
                <a:cs typeface="Arial"/>
              </a:rPr>
              <a:t>recode() </a:t>
            </a:r>
            <a:r>
              <a:rPr sz="1250" spc="15" dirty="0">
                <a:latin typeface="Calibri"/>
                <a:cs typeface="Calibri"/>
              </a:rPr>
              <a:t>- Vectorized </a:t>
            </a:r>
            <a:r>
              <a:rPr sz="1250" spc="25" dirty="0">
                <a:latin typeface="Calibri"/>
                <a:cs typeface="Calibri"/>
              </a:rPr>
              <a:t>switch()  </a:t>
            </a:r>
            <a:r>
              <a:rPr sz="1250" spc="-10" dirty="0">
                <a:latin typeface="Calibri"/>
                <a:cs typeface="Calibri"/>
              </a:rPr>
              <a:t>dplyr::</a:t>
            </a:r>
            <a:r>
              <a:rPr sz="1250" b="1" spc="-10" dirty="0">
                <a:latin typeface="Arial"/>
                <a:cs typeface="Arial"/>
              </a:rPr>
              <a:t>recode_factor()</a:t>
            </a:r>
            <a:r>
              <a:rPr sz="1250" b="1" spc="-245" dirty="0">
                <a:latin typeface="Arial"/>
                <a:cs typeface="Arial"/>
              </a:rPr>
              <a:t> </a:t>
            </a:r>
            <a:r>
              <a:rPr sz="1250" spc="15" dirty="0">
                <a:latin typeface="Calibri"/>
                <a:cs typeface="Calibri"/>
              </a:rPr>
              <a:t>- Vectorized </a:t>
            </a:r>
            <a:r>
              <a:rPr sz="1250" spc="25" dirty="0">
                <a:latin typeface="Calibri"/>
                <a:cs typeface="Calibri"/>
              </a:rPr>
              <a:t>switch()  </a:t>
            </a:r>
            <a:r>
              <a:rPr sz="1250" spc="5" dirty="0">
                <a:latin typeface="Calibri"/>
                <a:cs typeface="Calibri"/>
              </a:rPr>
              <a:t>for</a:t>
            </a:r>
            <a:r>
              <a:rPr sz="1250" spc="-35" dirty="0">
                <a:latin typeface="Calibri"/>
                <a:cs typeface="Calibri"/>
              </a:rPr>
              <a:t> </a:t>
            </a:r>
            <a:r>
              <a:rPr sz="1250" spc="15" dirty="0">
                <a:latin typeface="Calibri"/>
                <a:cs typeface="Calibri"/>
              </a:rPr>
              <a:t>factors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84885" y="2102701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4885" y="3710842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8108" y="0"/>
                </a:lnTo>
              </a:path>
            </a:pathLst>
          </a:custGeom>
          <a:ln w="1356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1987" y="1128626"/>
            <a:ext cx="48393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min_</a:t>
            </a:r>
            <a:r>
              <a:rPr spc="-220" dirty="0"/>
              <a:t>r</a:t>
            </a:r>
            <a:r>
              <a:rPr spc="140" dirty="0"/>
              <a:t>ank()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22307" y="2940089"/>
            <a:ext cx="134658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75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go-to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ranking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function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(ties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share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lowest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rank)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7214" y="3902985"/>
            <a:ext cx="15538450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540"/>
              </a:spcBef>
            </a:pPr>
            <a:r>
              <a:rPr sz="3850" spc="10" dirty="0">
                <a:latin typeface="Courier New"/>
                <a:cs typeface="Courier New"/>
              </a:rPr>
              <a:t>min_rank(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c(50, 100, 100,</a:t>
            </a:r>
            <a:r>
              <a:rPr sz="38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1000)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810"/>
              </a:spcBef>
            </a:pP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# </a:t>
            </a:r>
            <a:r>
              <a:rPr sz="3850" spc="10" dirty="0">
                <a:solidFill>
                  <a:srgbClr val="919191"/>
                </a:solidFill>
                <a:latin typeface="Courier New"/>
                <a:cs typeface="Courier New"/>
              </a:rPr>
              <a:t>[1]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1 2 2</a:t>
            </a:r>
            <a:r>
              <a:rPr sz="3850" spc="-20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4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7214" y="6878925"/>
            <a:ext cx="15538450" cy="16611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520"/>
              </a:spcBef>
            </a:pPr>
            <a:r>
              <a:rPr sz="3850" spc="10" dirty="0">
                <a:latin typeface="Courier New"/>
                <a:cs typeface="Courier New"/>
              </a:rPr>
              <a:t>min_rank(desc(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c(50, 100, 100,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1000)</a:t>
            </a:r>
            <a:r>
              <a:rPr sz="3850" spc="15" dirty="0">
                <a:latin typeface="Courier New"/>
                <a:cs typeface="Courier New"/>
              </a:rPr>
              <a:t>))</a:t>
            </a:r>
            <a:endParaRPr sz="38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815"/>
              </a:spcBef>
            </a:pP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# </a:t>
            </a:r>
            <a:r>
              <a:rPr sz="3850" spc="10" dirty="0">
                <a:solidFill>
                  <a:srgbClr val="919191"/>
                </a:solidFill>
                <a:latin typeface="Courier New"/>
                <a:cs typeface="Courier New"/>
              </a:rPr>
              <a:t>[1]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4 2 2</a:t>
            </a:r>
            <a:r>
              <a:rPr sz="3850" spc="-20" dirty="0">
                <a:solidFill>
                  <a:srgbClr val="919191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919191"/>
                </a:solidFill>
                <a:latin typeface="Courier New"/>
                <a:cs typeface="Courier New"/>
              </a:rPr>
              <a:t>1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136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6920" y="1013446"/>
            <a:ext cx="54603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10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846" y="4196595"/>
            <a:ext cx="1467802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Use </a:t>
            </a:r>
            <a:r>
              <a:rPr sz="6150" b="1" spc="-45" dirty="0">
                <a:solidFill>
                  <a:srgbClr val="005493"/>
                </a:solidFill>
                <a:latin typeface="Arial"/>
                <a:cs typeface="Arial"/>
              </a:rPr>
              <a:t>mutate() </a:t>
            </a:r>
            <a:r>
              <a:rPr sz="6150" spc="17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6150" b="1" spc="-110" dirty="0">
                <a:solidFill>
                  <a:srgbClr val="005493"/>
                </a:solidFill>
                <a:latin typeface="Arial"/>
                <a:cs typeface="Arial"/>
              </a:rPr>
              <a:t>min_rank()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6150" spc="105" dirty="0">
                <a:solidFill>
                  <a:srgbClr val="005493"/>
                </a:solidFill>
                <a:latin typeface="Calibri"/>
                <a:cs typeface="Calibri"/>
              </a:rPr>
              <a:t>rank each 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row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3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40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45" dirty="0">
                <a:solidFill>
                  <a:srgbClr val="005493"/>
                </a:solidFill>
                <a:latin typeface="Calibri"/>
                <a:cs typeface="Calibri"/>
              </a:rPr>
              <a:t>from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largest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22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6150" b="1" spc="-48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lowest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2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6150" spc="-12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6150">
              <a:latin typeface="Calibri"/>
              <a:cs typeface="Calibri"/>
            </a:endParaRPr>
          </a:p>
        </p:txBody>
      </p:sp>
      <p:pic>
        <p:nvPicPr>
          <p:cNvPr id="6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51EFB719-ABC7-429B-BA49-BDC381F12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824971"/>
            <a:ext cx="41097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-4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1683583"/>
            <a:ext cx="11650345" cy="23082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40715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mutate</a:t>
            </a:r>
            <a:r>
              <a:rPr sz="4100" spc="10" dirty="0">
                <a:latin typeface="Courier New"/>
                <a:cs typeface="Courier New"/>
              </a:rPr>
              <a:t>(rank =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min_rank(desc(</a:t>
            </a:r>
            <a:r>
              <a:rPr sz="4100" spc="10" dirty="0">
                <a:latin typeface="Courier New"/>
                <a:cs typeface="Courier New"/>
              </a:rPr>
              <a:t>prop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))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##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A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tibble: 1,924,665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x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6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4198825"/>
          <a:ext cx="12513944" cy="6086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1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837689" algn="l"/>
                        </a:tabLst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	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32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rank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Mary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7065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0.0724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Anna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2604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0.0267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709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Emma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2003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0.0205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1131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Elizabeth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1939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0.0199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1192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Minnie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1746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0.0179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1427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3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  <a:tabLst>
                          <a:tab pos="1837689" algn="l"/>
                        </a:tabLst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	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Margaret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1578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0.0162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1683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1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 marR="31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1,924,659</a:t>
                      </a:r>
                      <a:r>
                        <a:rPr sz="3700" spc="-3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6920" y="1013446"/>
            <a:ext cx="54603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0" dirty="0">
                <a:solidFill>
                  <a:srgbClr val="005493"/>
                </a:solidFill>
                <a:latin typeface="Calibri"/>
                <a:cs typeface="Calibri"/>
              </a:rPr>
              <a:t>Your </a:t>
            </a:r>
            <a:r>
              <a:rPr sz="8250" spc="80" dirty="0">
                <a:solidFill>
                  <a:srgbClr val="005493"/>
                </a:solidFill>
                <a:latin typeface="Calibri"/>
                <a:cs typeface="Calibri"/>
              </a:rPr>
              <a:t>Turn</a:t>
            </a:r>
            <a:r>
              <a:rPr sz="8250" spc="-459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-85" dirty="0">
                <a:solidFill>
                  <a:srgbClr val="005493"/>
                </a:solidFill>
                <a:latin typeface="Calibri"/>
                <a:cs typeface="Calibri"/>
              </a:rPr>
              <a:t>11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1228" y="4196595"/>
            <a:ext cx="1675320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Group </a:t>
            </a:r>
            <a:r>
              <a:rPr sz="6150" spc="140" dirty="0">
                <a:solidFill>
                  <a:srgbClr val="005493"/>
                </a:solidFill>
                <a:latin typeface="Calibri"/>
                <a:cs typeface="Calibri"/>
              </a:rPr>
              <a:t>babynames </a:t>
            </a:r>
            <a:r>
              <a:rPr sz="6150" spc="130" dirty="0">
                <a:solidFill>
                  <a:srgbClr val="005493"/>
                </a:solidFill>
                <a:latin typeface="Calibri"/>
                <a:cs typeface="Calibri"/>
              </a:rPr>
              <a:t>by </a:t>
            </a:r>
            <a:r>
              <a:rPr sz="6150" b="1" spc="-160" dirty="0">
                <a:solidFill>
                  <a:srgbClr val="005493"/>
                </a:solidFill>
                <a:latin typeface="Arial"/>
                <a:cs typeface="Arial"/>
              </a:rPr>
              <a:t>year </a:t>
            </a:r>
            <a:r>
              <a:rPr sz="6150" spc="17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then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re-rank </a:t>
            </a:r>
            <a:r>
              <a:rPr sz="6150" spc="5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data.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Filter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5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5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60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61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25" dirty="0">
                <a:solidFill>
                  <a:srgbClr val="005493"/>
                </a:solidFill>
                <a:latin typeface="Calibri"/>
                <a:cs typeface="Calibri"/>
              </a:rPr>
              <a:t>where</a:t>
            </a:r>
            <a:r>
              <a:rPr sz="61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35" dirty="0">
                <a:solidFill>
                  <a:srgbClr val="005493"/>
                </a:solidFill>
                <a:latin typeface="Arial"/>
                <a:cs typeface="Arial"/>
              </a:rPr>
              <a:t>rank</a:t>
            </a:r>
            <a:r>
              <a:rPr sz="6150" b="1" spc="-4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b="1" spc="-330" dirty="0">
                <a:solidFill>
                  <a:srgbClr val="005493"/>
                </a:solidFill>
                <a:latin typeface="Arial"/>
                <a:cs typeface="Arial"/>
              </a:rPr>
              <a:t>==</a:t>
            </a:r>
            <a:r>
              <a:rPr sz="6150" b="1" spc="-4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6150" b="1" spc="-85" dirty="0">
                <a:solidFill>
                  <a:srgbClr val="005493"/>
                </a:solidFill>
                <a:latin typeface="Arial"/>
                <a:cs typeface="Arial"/>
              </a:rPr>
              <a:t>1</a:t>
            </a:r>
            <a:r>
              <a:rPr sz="6150" spc="-8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6150">
              <a:latin typeface="Calibri"/>
              <a:cs typeface="Calibri"/>
            </a:endParaRPr>
          </a:p>
        </p:txBody>
      </p:sp>
      <p:pic>
        <p:nvPicPr>
          <p:cNvPr id="6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1CF150ED-8010-4E11-BD63-1B152E7E9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601592"/>
            <a:ext cx="1993620" cy="11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5" y="777243"/>
            <a:ext cx="18214340" cy="9716770"/>
          </a:xfrm>
          <a:custGeom>
            <a:avLst/>
            <a:gdLst/>
            <a:ahLst/>
            <a:cxnLst/>
            <a:rect l="l" t="t" r="r" b="b"/>
            <a:pathLst>
              <a:path w="18214340" h="9716770">
                <a:moveTo>
                  <a:pt x="0" y="0"/>
                </a:moveTo>
                <a:lnTo>
                  <a:pt x="18213749" y="0"/>
                </a:lnTo>
                <a:lnTo>
                  <a:pt x="18213749" y="9716215"/>
                </a:lnTo>
                <a:lnTo>
                  <a:pt x="0" y="971621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9097" y="594611"/>
            <a:ext cx="12905105" cy="346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0715" marR="6601459" indent="-628650">
              <a:lnSpc>
                <a:spcPct val="137400"/>
              </a:lnSpc>
              <a:spcBef>
                <a:spcPts val="95"/>
              </a:spcBef>
            </a:pPr>
            <a:r>
              <a:rPr sz="4100" spc="5" dirty="0">
                <a:latin typeface="Courier New"/>
                <a:cs typeface="Courier New"/>
              </a:rPr>
              <a:t>babynames 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group_by(year)</a:t>
            </a:r>
            <a:r>
              <a:rPr sz="4100" spc="-3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mutate(rank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min_rank(desc(prop)))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filter(rank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== 1)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9097" y="4898145"/>
            <a:ext cx="6245860" cy="159639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# A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tibble: 138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x</a:t>
            </a:r>
            <a:r>
              <a:rPr sz="3700" spc="-35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6</a:t>
            </a:r>
            <a:endParaRPr sz="3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  <a:tabLst>
                <a:tab pos="3404870" algn="l"/>
              </a:tabLst>
            </a:pP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3700" spc="1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dirty="0">
                <a:solidFill>
                  <a:srgbClr val="797979"/>
                </a:solidFill>
                <a:latin typeface="Courier New"/>
                <a:cs typeface="Courier New"/>
              </a:rPr>
              <a:t>Groups:	year</a:t>
            </a:r>
            <a:r>
              <a:rPr sz="3700" spc="-75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97979"/>
                </a:solidFill>
                <a:latin typeface="Courier New"/>
                <a:cs typeface="Courier New"/>
              </a:rPr>
              <a:t>[138]</a:t>
            </a:r>
            <a:endParaRPr sz="37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0047" y="6701366"/>
          <a:ext cx="11090909" cy="3792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58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7151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rank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9655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0.0815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8769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0.0810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3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1882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3335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9557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spc="-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0.0783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135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70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r>
                        <a:rPr sz="3700" spc="-8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9906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9904" y="7813033"/>
            <a:ext cx="170001" cy="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06456" y="7732312"/>
          <a:ext cx="1124585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762752" y="7737375"/>
            <a:ext cx="452151" cy="201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3233" y="7737816"/>
            <a:ext cx="471805" cy="0"/>
          </a:xfrm>
          <a:custGeom>
            <a:avLst/>
            <a:gdLst/>
            <a:ahLst/>
            <a:cxnLst/>
            <a:rect l="l" t="t" r="r" b="b"/>
            <a:pathLst>
              <a:path w="471804">
                <a:moveTo>
                  <a:pt x="0" y="0"/>
                </a:moveTo>
                <a:lnTo>
                  <a:pt x="471189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3233" y="793831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5594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8828" y="793831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5594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312977" y="2961319"/>
          <a:ext cx="1117599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53233" y="2961319"/>
          <a:ext cx="601980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519743" y="3300607"/>
            <a:ext cx="170321" cy="91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753233" y="6114951"/>
          <a:ext cx="1043939" cy="7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387671" y="6114951"/>
          <a:ext cx="1043939" cy="740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4508679" y="6443504"/>
            <a:ext cx="181105" cy="967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312977" y="4518956"/>
          <a:ext cx="1117599" cy="756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0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4519743" y="4635737"/>
            <a:ext cx="170321" cy="91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753233" y="4518956"/>
          <a:ext cx="1117599" cy="314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4519904" y="9669678"/>
            <a:ext cx="170001" cy="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306456" y="9327184"/>
          <a:ext cx="1124585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753233" y="9327453"/>
          <a:ext cx="1414143" cy="75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594489" y="521314"/>
            <a:ext cx="109093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Recap: </a:t>
            </a:r>
            <a:r>
              <a:rPr spc="229" dirty="0"/>
              <a:t>Single </a:t>
            </a:r>
            <a:r>
              <a:rPr spc="90" dirty="0"/>
              <a:t>table</a:t>
            </a:r>
            <a:r>
              <a:rPr spc="-1030" dirty="0"/>
              <a:t> </a:t>
            </a:r>
            <a:r>
              <a:rPr spc="100" dirty="0"/>
              <a:t>verbs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89719" y="2950560"/>
            <a:ext cx="9912985" cy="8297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Calibri"/>
                <a:cs typeface="Calibri"/>
              </a:rPr>
              <a:t>Extract </a:t>
            </a:r>
            <a:r>
              <a:rPr sz="4100" spc="70" dirty="0">
                <a:latin typeface="Calibri"/>
                <a:cs typeface="Calibri"/>
              </a:rPr>
              <a:t>variables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09" dirty="0">
                <a:latin typeface="Calibri"/>
                <a:cs typeface="Calibri"/>
              </a:rPr>
              <a:t> </a:t>
            </a:r>
            <a:r>
              <a:rPr sz="4100" b="1" spc="-100" dirty="0">
                <a:solidFill>
                  <a:srgbClr val="0365C0"/>
                </a:solidFill>
                <a:latin typeface="Arial"/>
                <a:cs typeface="Arial"/>
              </a:rPr>
              <a:t>select()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20" dirty="0">
                <a:latin typeface="Calibri"/>
                <a:cs typeface="Calibri"/>
              </a:rPr>
              <a:t>Extract </a:t>
            </a:r>
            <a:r>
              <a:rPr sz="4100" spc="90" dirty="0">
                <a:latin typeface="Calibri"/>
                <a:cs typeface="Calibri"/>
              </a:rPr>
              <a:t>cases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30" dirty="0">
                <a:latin typeface="Calibri"/>
                <a:cs typeface="Calibri"/>
              </a:rPr>
              <a:t> </a:t>
            </a:r>
            <a:r>
              <a:rPr sz="4100" b="1" spc="25" dirty="0">
                <a:solidFill>
                  <a:srgbClr val="0365C0"/>
                </a:solidFill>
                <a:latin typeface="Arial"/>
                <a:cs typeface="Arial"/>
              </a:rPr>
              <a:t>filter()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10" dirty="0">
                <a:latin typeface="Calibri"/>
                <a:cs typeface="Calibri"/>
              </a:rPr>
              <a:t>Arrange </a:t>
            </a:r>
            <a:r>
              <a:rPr sz="4100" spc="75" dirty="0">
                <a:latin typeface="Calibri"/>
                <a:cs typeface="Calibri"/>
              </a:rPr>
              <a:t>cases,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05" dirty="0">
                <a:latin typeface="Calibri"/>
                <a:cs typeface="Calibri"/>
              </a:rPr>
              <a:t> </a:t>
            </a:r>
            <a:r>
              <a:rPr sz="4100" b="1" spc="-85" dirty="0">
                <a:solidFill>
                  <a:srgbClr val="0365C0"/>
                </a:solidFill>
                <a:latin typeface="Arial"/>
                <a:cs typeface="Arial"/>
              </a:rPr>
              <a:t>arrange()</a:t>
            </a:r>
            <a:r>
              <a:rPr sz="4100" spc="-85" dirty="0">
                <a:latin typeface="Calibri"/>
                <a:cs typeface="Calibri"/>
              </a:rPr>
              <a:t>.</a:t>
            </a:r>
            <a:endParaRPr sz="4100">
              <a:latin typeface="Calibri"/>
              <a:cs typeface="Calibri"/>
            </a:endParaRPr>
          </a:p>
          <a:p>
            <a:pPr marL="12700" marR="5080">
              <a:lnSpc>
                <a:spcPct val="254700"/>
              </a:lnSpc>
              <a:spcBef>
                <a:spcPts val="245"/>
              </a:spcBef>
            </a:pPr>
            <a:r>
              <a:rPr sz="4100" spc="-75" dirty="0">
                <a:latin typeface="Calibri"/>
                <a:cs typeface="Calibri"/>
              </a:rPr>
              <a:t>Make </a:t>
            </a:r>
            <a:r>
              <a:rPr sz="4100" spc="65" dirty="0">
                <a:latin typeface="Calibri"/>
                <a:cs typeface="Calibri"/>
              </a:rPr>
              <a:t>tables </a:t>
            </a:r>
            <a:r>
              <a:rPr sz="4100" spc="10" dirty="0">
                <a:latin typeface="Calibri"/>
                <a:cs typeface="Calibri"/>
              </a:rPr>
              <a:t>of </a:t>
            </a:r>
            <a:r>
              <a:rPr sz="4100" spc="90" dirty="0">
                <a:latin typeface="Calibri"/>
                <a:cs typeface="Calibri"/>
              </a:rPr>
              <a:t>summaries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635" dirty="0">
                <a:latin typeface="Calibri"/>
                <a:cs typeface="Calibri"/>
              </a:rPr>
              <a:t> </a:t>
            </a:r>
            <a:r>
              <a:rPr sz="4100" b="1" spc="-120" dirty="0">
                <a:solidFill>
                  <a:srgbClr val="0365C0"/>
                </a:solidFill>
                <a:latin typeface="Arial"/>
                <a:cs typeface="Arial"/>
              </a:rPr>
              <a:t>summarise()</a:t>
            </a:r>
            <a:r>
              <a:rPr sz="4100" spc="-120" dirty="0">
                <a:latin typeface="Calibri"/>
                <a:cs typeface="Calibri"/>
              </a:rPr>
              <a:t>.  </a:t>
            </a:r>
            <a:r>
              <a:rPr sz="4100" spc="-75" dirty="0">
                <a:latin typeface="Calibri"/>
                <a:cs typeface="Calibri"/>
              </a:rPr>
              <a:t>Make </a:t>
            </a:r>
            <a:r>
              <a:rPr sz="4100" spc="50" dirty="0">
                <a:latin typeface="Calibri"/>
                <a:cs typeface="Calibri"/>
              </a:rPr>
              <a:t>new </a:t>
            </a:r>
            <a:r>
              <a:rPr sz="4100" spc="65" dirty="0">
                <a:latin typeface="Calibri"/>
                <a:cs typeface="Calibri"/>
              </a:rPr>
              <a:t>variables, </a:t>
            </a:r>
            <a:r>
              <a:rPr sz="4100" spc="50" dirty="0">
                <a:latin typeface="Calibri"/>
                <a:cs typeface="Calibri"/>
              </a:rPr>
              <a:t>with</a:t>
            </a:r>
            <a:r>
              <a:rPr sz="4100" spc="-470" dirty="0">
                <a:latin typeface="Calibri"/>
                <a:cs typeface="Calibri"/>
              </a:rPr>
              <a:t> </a:t>
            </a:r>
            <a:r>
              <a:rPr sz="4100" b="1" spc="-30" dirty="0">
                <a:solidFill>
                  <a:srgbClr val="0365C0"/>
                </a:solidFill>
                <a:latin typeface="Arial"/>
                <a:cs typeface="Arial"/>
              </a:rPr>
              <a:t>mutate()</a:t>
            </a:r>
            <a:r>
              <a:rPr sz="4100" spc="-30" dirty="0">
                <a:latin typeface="Calibri"/>
                <a:cs typeface="Calibri"/>
              </a:rPr>
              <a:t>.</a:t>
            </a:r>
            <a:endParaRPr sz="4100">
              <a:latin typeface="Calibri"/>
              <a:cs typeface="Calibri"/>
            </a:endParaRPr>
          </a:p>
          <a:p>
            <a:pPr marL="3090545">
              <a:lnSpc>
                <a:spcPct val="100000"/>
              </a:lnSpc>
              <a:spcBef>
                <a:spcPts val="412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141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48271" y="4154712"/>
            <a:ext cx="106680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-145" dirty="0">
                <a:solidFill>
                  <a:srgbClr val="F0F0F0"/>
                </a:solidFill>
                <a:latin typeface="Calibri"/>
                <a:cs typeface="Calibri"/>
              </a:rPr>
              <a:t>$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73480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9527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2325"/>
              </a:spcBef>
            </a:pPr>
            <a:r>
              <a:rPr sz="5000" spc="15" dirty="0">
                <a:latin typeface="Courier New"/>
                <a:cs typeface="Courier New"/>
              </a:rPr>
              <a:t>select(</a:t>
            </a:r>
            <a:r>
              <a:rPr sz="5000" spc="15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000" spc="15" dirty="0">
                <a:latin typeface="Courier New"/>
                <a:cs typeface="Courier New"/>
              </a:rPr>
              <a:t>,</a:t>
            </a:r>
            <a:r>
              <a:rPr sz="5000" spc="5" dirty="0">
                <a:latin typeface="Courier New"/>
                <a:cs typeface="Courier New"/>
              </a:rPr>
              <a:t> </a:t>
            </a:r>
            <a:r>
              <a:rPr sz="5000" spc="15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r>
              <a:rPr sz="5000" spc="15" dirty="0">
                <a:latin typeface="Courier New"/>
                <a:cs typeface="Courier New"/>
              </a:rPr>
              <a:t>)</a:t>
            </a:r>
            <a:endParaRPr sz="5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1300000">
            <a:off x="15788637" y="6063712"/>
            <a:ext cx="2446874" cy="62865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ts val="4770"/>
              </a:lnSpc>
              <a:spcBef>
                <a:spcPts val="175"/>
              </a:spcBef>
            </a:pPr>
            <a:r>
              <a:rPr sz="4950" i="1" spc="1010" dirty="0">
                <a:solidFill>
                  <a:srgbClr val="FF2600"/>
                </a:solidFill>
                <a:latin typeface="Times New Roman"/>
                <a:cs typeface="Times New Roman"/>
              </a:rPr>
              <a:t>Still</a:t>
            </a:r>
            <a:r>
              <a:rPr sz="4950" i="1" spc="520" dirty="0">
                <a:solidFill>
                  <a:srgbClr val="FF2600"/>
                </a:solidFill>
                <a:latin typeface="Times New Roman"/>
                <a:cs typeface="Times New Roman"/>
              </a:rPr>
              <a:t> </a:t>
            </a:r>
            <a:r>
              <a:rPr sz="7425" i="1" spc="1687" baseline="1122" dirty="0">
                <a:solidFill>
                  <a:srgbClr val="FF2600"/>
                </a:solidFill>
                <a:latin typeface="Times New Roman"/>
                <a:cs typeface="Times New Roman"/>
              </a:rPr>
              <a:t>a</a:t>
            </a:r>
            <a:endParaRPr sz="7425" baseline="112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 rot="21300000">
            <a:off x="15061739" y="7126875"/>
            <a:ext cx="4104176" cy="62865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>
              <a:lnSpc>
                <a:spcPts val="4715"/>
              </a:lnSpc>
              <a:spcBef>
                <a:spcPts val="229"/>
              </a:spcBef>
            </a:pPr>
            <a:r>
              <a:rPr sz="4950" i="1" spc="1275" dirty="0">
                <a:solidFill>
                  <a:srgbClr val="FF2600"/>
                </a:solidFill>
                <a:latin typeface="Times New Roman"/>
                <a:cs typeface="Times New Roman"/>
              </a:rPr>
              <a:t>dataframe</a:t>
            </a:r>
            <a:endParaRPr sz="4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37132" y="7932356"/>
            <a:ext cx="1553845" cy="1290955"/>
          </a:xfrm>
          <a:custGeom>
            <a:avLst/>
            <a:gdLst/>
            <a:ahLst/>
            <a:cxnLst/>
            <a:rect l="l" t="t" r="r" b="b"/>
            <a:pathLst>
              <a:path w="1553844" h="1290954">
                <a:moveTo>
                  <a:pt x="1553426" y="0"/>
                </a:moveTo>
                <a:lnTo>
                  <a:pt x="1508581" y="21272"/>
                </a:lnTo>
                <a:lnTo>
                  <a:pt x="1464802" y="44193"/>
                </a:lnTo>
                <a:lnTo>
                  <a:pt x="1422124" y="68719"/>
                </a:lnTo>
                <a:lnTo>
                  <a:pt x="1380583" y="94809"/>
                </a:lnTo>
                <a:lnTo>
                  <a:pt x="1340213" y="122418"/>
                </a:lnTo>
                <a:lnTo>
                  <a:pt x="1301050" y="151504"/>
                </a:lnTo>
                <a:lnTo>
                  <a:pt x="1263127" y="182023"/>
                </a:lnTo>
                <a:lnTo>
                  <a:pt x="1226480" y="213932"/>
                </a:lnTo>
                <a:lnTo>
                  <a:pt x="1191145" y="247189"/>
                </a:lnTo>
                <a:lnTo>
                  <a:pt x="1157155" y="281749"/>
                </a:lnTo>
                <a:lnTo>
                  <a:pt x="1124546" y="317571"/>
                </a:lnTo>
                <a:lnTo>
                  <a:pt x="1093352" y="354610"/>
                </a:lnTo>
                <a:lnTo>
                  <a:pt x="1063610" y="392823"/>
                </a:lnTo>
                <a:lnTo>
                  <a:pt x="1035352" y="432168"/>
                </a:lnTo>
                <a:lnTo>
                  <a:pt x="1008615" y="472602"/>
                </a:lnTo>
                <a:lnTo>
                  <a:pt x="983434" y="514081"/>
                </a:lnTo>
                <a:lnTo>
                  <a:pt x="959843" y="556562"/>
                </a:lnTo>
                <a:lnTo>
                  <a:pt x="937877" y="600002"/>
                </a:lnTo>
                <a:lnTo>
                  <a:pt x="917571" y="644358"/>
                </a:lnTo>
                <a:lnTo>
                  <a:pt x="898960" y="689587"/>
                </a:lnTo>
                <a:lnTo>
                  <a:pt x="882079" y="735645"/>
                </a:lnTo>
                <a:lnTo>
                  <a:pt x="866962" y="782490"/>
                </a:lnTo>
                <a:lnTo>
                  <a:pt x="853646" y="830078"/>
                </a:lnTo>
                <a:lnTo>
                  <a:pt x="842164" y="878367"/>
                </a:lnTo>
                <a:lnTo>
                  <a:pt x="829209" y="927254"/>
                </a:lnTo>
                <a:lnTo>
                  <a:pt x="812505" y="972516"/>
                </a:lnTo>
                <a:lnTo>
                  <a:pt x="792261" y="1014260"/>
                </a:lnTo>
                <a:lnTo>
                  <a:pt x="768686" y="1052591"/>
                </a:lnTo>
                <a:lnTo>
                  <a:pt x="741990" y="1087616"/>
                </a:lnTo>
                <a:lnTo>
                  <a:pt x="712382" y="1119442"/>
                </a:lnTo>
                <a:lnTo>
                  <a:pt x="680071" y="1148175"/>
                </a:lnTo>
                <a:lnTo>
                  <a:pt x="645267" y="1173922"/>
                </a:lnTo>
                <a:lnTo>
                  <a:pt x="608179" y="1196789"/>
                </a:lnTo>
                <a:lnTo>
                  <a:pt x="569017" y="1216883"/>
                </a:lnTo>
                <a:lnTo>
                  <a:pt x="527989" y="1234311"/>
                </a:lnTo>
                <a:lnTo>
                  <a:pt x="485305" y="1249178"/>
                </a:lnTo>
                <a:lnTo>
                  <a:pt x="441174" y="1261592"/>
                </a:lnTo>
                <a:lnTo>
                  <a:pt x="395806" y="1271658"/>
                </a:lnTo>
                <a:lnTo>
                  <a:pt x="349410" y="1279484"/>
                </a:lnTo>
                <a:lnTo>
                  <a:pt x="302195" y="1285176"/>
                </a:lnTo>
                <a:lnTo>
                  <a:pt x="254370" y="1288840"/>
                </a:lnTo>
                <a:lnTo>
                  <a:pt x="206145" y="1290584"/>
                </a:lnTo>
                <a:lnTo>
                  <a:pt x="157729" y="1290513"/>
                </a:lnTo>
                <a:lnTo>
                  <a:pt x="109332" y="1288734"/>
                </a:lnTo>
                <a:lnTo>
                  <a:pt x="61163" y="1285353"/>
                </a:lnTo>
                <a:lnTo>
                  <a:pt x="0" y="1244768"/>
                </a:lnTo>
              </a:path>
            </a:pathLst>
          </a:custGeom>
          <a:ln w="728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37533" y="8911969"/>
            <a:ext cx="614045" cy="536575"/>
          </a:xfrm>
          <a:custGeom>
            <a:avLst/>
            <a:gdLst/>
            <a:ahLst/>
            <a:cxnLst/>
            <a:rect l="l" t="t" r="r" b="b"/>
            <a:pathLst>
              <a:path w="614044" h="536575">
                <a:moveTo>
                  <a:pt x="0" y="0"/>
                </a:moveTo>
                <a:lnTo>
                  <a:pt x="307833" y="536016"/>
                </a:lnTo>
                <a:lnTo>
                  <a:pt x="613510" y="75346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2701183" y="6135939"/>
          <a:ext cx="1737995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85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8250" spc="-2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15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70884" y="4269892"/>
            <a:ext cx="793559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150" dirty="0">
                <a:solidFill>
                  <a:srgbClr val="005493"/>
                </a:solidFill>
                <a:latin typeface="Calibri"/>
                <a:cs typeface="Calibri"/>
              </a:rPr>
              <a:t>But </a:t>
            </a:r>
            <a:r>
              <a:rPr sz="6150" spc="14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6150" spc="110" dirty="0">
                <a:solidFill>
                  <a:srgbClr val="005493"/>
                </a:solidFill>
                <a:latin typeface="Calibri"/>
                <a:cs typeface="Calibri"/>
              </a:rPr>
              <a:t>this</a:t>
            </a:r>
            <a:r>
              <a:rPr sz="6150" spc="-8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0" dirty="0">
                <a:solidFill>
                  <a:srgbClr val="005493"/>
                </a:solidFill>
                <a:latin typeface="Calibri"/>
                <a:cs typeface="Calibri"/>
              </a:rPr>
              <a:t>reproducible?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8519" y="1128626"/>
            <a:ext cx="546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$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93827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column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contents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vector.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900" spc="20" dirty="0">
                <a:latin typeface="Courier New"/>
                <a:cs typeface="Courier New"/>
              </a:rPr>
              <a:t>$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416241" y="7055147"/>
            <a:ext cx="6622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9655 9532 5927 5348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8519" y="1128626"/>
            <a:ext cx="5461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$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93827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column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contents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vector.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5900" spc="20" dirty="0">
                <a:latin typeface="Courier New"/>
                <a:cs typeface="Courier New"/>
              </a:rPr>
              <a:t>$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23036" y="5270045"/>
            <a:ext cx="5452110" cy="3378835"/>
          </a:xfrm>
          <a:custGeom>
            <a:avLst/>
            <a:gdLst/>
            <a:ahLst/>
            <a:cxnLst/>
            <a:rect l="l" t="t" r="r" b="b"/>
            <a:pathLst>
              <a:path w="5452109" h="3378834">
                <a:moveTo>
                  <a:pt x="0" y="0"/>
                </a:moveTo>
                <a:lnTo>
                  <a:pt x="197964" y="837343"/>
                </a:lnTo>
                <a:lnTo>
                  <a:pt x="164036" y="867385"/>
                </a:lnTo>
                <a:lnTo>
                  <a:pt x="134090" y="901363"/>
                </a:lnTo>
                <a:lnTo>
                  <a:pt x="108577" y="938900"/>
                </a:lnTo>
                <a:lnTo>
                  <a:pt x="87948" y="979619"/>
                </a:lnTo>
                <a:lnTo>
                  <a:pt x="72655" y="1023145"/>
                </a:lnTo>
                <a:lnTo>
                  <a:pt x="63148" y="1069102"/>
                </a:lnTo>
                <a:lnTo>
                  <a:pt x="59879" y="1117112"/>
                </a:lnTo>
                <a:lnTo>
                  <a:pt x="59879" y="3022159"/>
                </a:lnTo>
                <a:lnTo>
                  <a:pt x="63132" y="3070510"/>
                </a:lnTo>
                <a:lnTo>
                  <a:pt x="72608" y="3116885"/>
                </a:lnTo>
                <a:lnTo>
                  <a:pt x="87883" y="3160859"/>
                </a:lnTo>
                <a:lnTo>
                  <a:pt x="108531" y="3202006"/>
                </a:lnTo>
                <a:lnTo>
                  <a:pt x="134129" y="3239903"/>
                </a:lnTo>
                <a:lnTo>
                  <a:pt x="164251" y="3274125"/>
                </a:lnTo>
                <a:lnTo>
                  <a:pt x="198472" y="3304247"/>
                </a:lnTo>
                <a:lnTo>
                  <a:pt x="236369" y="3329844"/>
                </a:lnTo>
                <a:lnTo>
                  <a:pt x="277517" y="3350492"/>
                </a:lnTo>
                <a:lnTo>
                  <a:pt x="321491" y="3365767"/>
                </a:lnTo>
                <a:lnTo>
                  <a:pt x="367866" y="3375243"/>
                </a:lnTo>
                <a:lnTo>
                  <a:pt x="416217" y="3378496"/>
                </a:lnTo>
                <a:lnTo>
                  <a:pt x="5095721" y="3378496"/>
                </a:lnTo>
                <a:lnTo>
                  <a:pt x="5144072" y="3375243"/>
                </a:lnTo>
                <a:lnTo>
                  <a:pt x="5190446" y="3365767"/>
                </a:lnTo>
                <a:lnTo>
                  <a:pt x="5234419" y="3350492"/>
                </a:lnTo>
                <a:lnTo>
                  <a:pt x="5275566" y="3329844"/>
                </a:lnTo>
                <a:lnTo>
                  <a:pt x="5313463" y="3304247"/>
                </a:lnTo>
                <a:lnTo>
                  <a:pt x="5347684" y="3274125"/>
                </a:lnTo>
                <a:lnTo>
                  <a:pt x="5377806" y="3239903"/>
                </a:lnTo>
                <a:lnTo>
                  <a:pt x="5403403" y="3202006"/>
                </a:lnTo>
                <a:lnTo>
                  <a:pt x="5424052" y="3160859"/>
                </a:lnTo>
                <a:lnTo>
                  <a:pt x="5439326" y="3116885"/>
                </a:lnTo>
                <a:lnTo>
                  <a:pt x="5448802" y="3070510"/>
                </a:lnTo>
                <a:lnTo>
                  <a:pt x="5452055" y="3022159"/>
                </a:lnTo>
                <a:lnTo>
                  <a:pt x="5452055" y="1117112"/>
                </a:lnTo>
                <a:lnTo>
                  <a:pt x="5448802" y="1068760"/>
                </a:lnTo>
                <a:lnTo>
                  <a:pt x="5439326" y="1022385"/>
                </a:lnTo>
                <a:lnTo>
                  <a:pt x="5424052" y="978412"/>
                </a:lnTo>
                <a:lnTo>
                  <a:pt x="5403403" y="937264"/>
                </a:lnTo>
                <a:lnTo>
                  <a:pt x="5377806" y="899367"/>
                </a:lnTo>
                <a:lnTo>
                  <a:pt x="5347684" y="865145"/>
                </a:lnTo>
                <a:lnTo>
                  <a:pt x="5313463" y="835024"/>
                </a:lnTo>
                <a:lnTo>
                  <a:pt x="5275566" y="809426"/>
                </a:lnTo>
                <a:lnTo>
                  <a:pt x="5234419" y="788778"/>
                </a:lnTo>
                <a:lnTo>
                  <a:pt x="5190446" y="773503"/>
                </a:lnTo>
                <a:lnTo>
                  <a:pt x="5144072" y="764027"/>
                </a:lnTo>
                <a:lnTo>
                  <a:pt x="5124902" y="762738"/>
                </a:lnTo>
                <a:lnTo>
                  <a:pt x="398220" y="762738"/>
                </a:lnTo>
                <a:lnTo>
                  <a:pt x="0" y="0"/>
                </a:lnTo>
                <a:close/>
              </a:path>
              <a:path w="5452109" h="3378834">
                <a:moveTo>
                  <a:pt x="5095721" y="760774"/>
                </a:moveTo>
                <a:lnTo>
                  <a:pt x="410034" y="760774"/>
                </a:lnTo>
                <a:lnTo>
                  <a:pt x="404326" y="762427"/>
                </a:lnTo>
                <a:lnTo>
                  <a:pt x="398220" y="762738"/>
                </a:lnTo>
                <a:lnTo>
                  <a:pt x="5124902" y="762738"/>
                </a:lnTo>
                <a:lnTo>
                  <a:pt x="5095721" y="760774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19461" y="6447836"/>
            <a:ext cx="4324985" cy="17202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47345" marR="5080" indent="-335280">
              <a:lnSpc>
                <a:spcPts val="6509"/>
              </a:lnSpc>
              <a:spcBef>
                <a:spcPts val="580"/>
              </a:spcBef>
            </a:pPr>
            <a:r>
              <a:rPr sz="5650" b="1" spc="-245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r>
              <a:rPr sz="5650" b="1" spc="-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50" b="1" spc="-175" dirty="0">
                <a:solidFill>
                  <a:srgbClr val="FFFFFF"/>
                </a:solidFill>
                <a:latin typeface="Arial"/>
                <a:cs typeface="Arial"/>
              </a:rPr>
              <a:t>name  </a:t>
            </a:r>
            <a:r>
              <a:rPr sz="5650" b="1" spc="-140" dirty="0">
                <a:solidFill>
                  <a:srgbClr val="FFFFFF"/>
                </a:solidFill>
                <a:latin typeface="Arial"/>
                <a:cs typeface="Arial"/>
              </a:rPr>
              <a:t>(no</a:t>
            </a:r>
            <a:r>
              <a:rPr sz="5650" b="1" spc="-4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650" b="1" spc="-204" dirty="0">
                <a:solidFill>
                  <a:srgbClr val="FFFFFF"/>
                </a:solidFill>
                <a:latin typeface="Arial"/>
                <a:cs typeface="Arial"/>
              </a:rPr>
              <a:t>quotes)</a:t>
            </a:r>
            <a:endParaRPr sz="5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30672" y="5153229"/>
            <a:ext cx="3455670" cy="3495675"/>
          </a:xfrm>
          <a:custGeom>
            <a:avLst/>
            <a:gdLst/>
            <a:ahLst/>
            <a:cxnLst/>
            <a:rect l="l" t="t" r="r" b="b"/>
            <a:pathLst>
              <a:path w="3455670" h="3495675">
                <a:moveTo>
                  <a:pt x="3159916" y="0"/>
                </a:moveTo>
                <a:lnTo>
                  <a:pt x="3011033" y="877591"/>
                </a:lnTo>
                <a:lnTo>
                  <a:pt x="356336" y="877591"/>
                </a:lnTo>
                <a:lnTo>
                  <a:pt x="307985" y="880844"/>
                </a:lnTo>
                <a:lnTo>
                  <a:pt x="261610" y="890320"/>
                </a:lnTo>
                <a:lnTo>
                  <a:pt x="217636" y="905594"/>
                </a:lnTo>
                <a:lnTo>
                  <a:pt x="176489" y="926242"/>
                </a:lnTo>
                <a:lnTo>
                  <a:pt x="138592" y="951840"/>
                </a:lnTo>
                <a:lnTo>
                  <a:pt x="104370" y="981962"/>
                </a:lnTo>
                <a:lnTo>
                  <a:pt x="74248" y="1016184"/>
                </a:lnTo>
                <a:lnTo>
                  <a:pt x="48651" y="1054081"/>
                </a:lnTo>
                <a:lnTo>
                  <a:pt x="28003" y="1095228"/>
                </a:lnTo>
                <a:lnTo>
                  <a:pt x="12729" y="1139202"/>
                </a:lnTo>
                <a:lnTo>
                  <a:pt x="3253" y="1185577"/>
                </a:lnTo>
                <a:lnTo>
                  <a:pt x="0" y="1233928"/>
                </a:lnTo>
                <a:lnTo>
                  <a:pt x="0" y="3138975"/>
                </a:lnTo>
                <a:lnTo>
                  <a:pt x="3253" y="3187327"/>
                </a:lnTo>
                <a:lnTo>
                  <a:pt x="12729" y="3233702"/>
                </a:lnTo>
                <a:lnTo>
                  <a:pt x="28003" y="3277675"/>
                </a:lnTo>
                <a:lnTo>
                  <a:pt x="48651" y="3318823"/>
                </a:lnTo>
                <a:lnTo>
                  <a:pt x="74248" y="3356720"/>
                </a:lnTo>
                <a:lnTo>
                  <a:pt x="104370" y="3390941"/>
                </a:lnTo>
                <a:lnTo>
                  <a:pt x="138592" y="3421063"/>
                </a:lnTo>
                <a:lnTo>
                  <a:pt x="176489" y="3446660"/>
                </a:lnTo>
                <a:lnTo>
                  <a:pt x="217636" y="3467308"/>
                </a:lnTo>
                <a:lnTo>
                  <a:pt x="261610" y="3482583"/>
                </a:lnTo>
                <a:lnTo>
                  <a:pt x="307985" y="3492059"/>
                </a:lnTo>
                <a:lnTo>
                  <a:pt x="356336" y="3495312"/>
                </a:lnTo>
                <a:lnTo>
                  <a:pt x="3099054" y="3495312"/>
                </a:lnTo>
                <a:lnTo>
                  <a:pt x="3147406" y="3492059"/>
                </a:lnTo>
                <a:lnTo>
                  <a:pt x="3193780" y="3482583"/>
                </a:lnTo>
                <a:lnTo>
                  <a:pt x="3237754" y="3467308"/>
                </a:lnTo>
                <a:lnTo>
                  <a:pt x="3278902" y="3446660"/>
                </a:lnTo>
                <a:lnTo>
                  <a:pt x="3316799" y="3421063"/>
                </a:lnTo>
                <a:lnTo>
                  <a:pt x="3351021" y="3390941"/>
                </a:lnTo>
                <a:lnTo>
                  <a:pt x="3381142" y="3356720"/>
                </a:lnTo>
                <a:lnTo>
                  <a:pt x="3406740" y="3318823"/>
                </a:lnTo>
                <a:lnTo>
                  <a:pt x="3427388" y="3277675"/>
                </a:lnTo>
                <a:lnTo>
                  <a:pt x="3442663" y="3233702"/>
                </a:lnTo>
                <a:lnTo>
                  <a:pt x="3452139" y="3187327"/>
                </a:lnTo>
                <a:lnTo>
                  <a:pt x="3455392" y="3138975"/>
                </a:lnTo>
                <a:lnTo>
                  <a:pt x="3455392" y="1233928"/>
                </a:lnTo>
                <a:lnTo>
                  <a:pt x="3451871" y="1183800"/>
                </a:lnTo>
                <a:lnTo>
                  <a:pt x="3441631" y="1135885"/>
                </a:lnTo>
                <a:lnTo>
                  <a:pt x="3425155" y="1090640"/>
                </a:lnTo>
                <a:lnTo>
                  <a:pt x="3402926" y="1048522"/>
                </a:lnTo>
                <a:lnTo>
                  <a:pt x="3375429" y="1009987"/>
                </a:lnTo>
                <a:lnTo>
                  <a:pt x="3343146" y="975493"/>
                </a:lnTo>
                <a:lnTo>
                  <a:pt x="3306560" y="945496"/>
                </a:lnTo>
                <a:lnTo>
                  <a:pt x="3266155" y="920454"/>
                </a:lnTo>
                <a:lnTo>
                  <a:pt x="3222414" y="900823"/>
                </a:lnTo>
                <a:lnTo>
                  <a:pt x="3159916" y="0"/>
                </a:lnTo>
                <a:close/>
              </a:path>
            </a:pathLst>
          </a:custGeom>
          <a:solidFill>
            <a:srgbClr val="0044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03907" y="6447836"/>
            <a:ext cx="1913889" cy="17202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229870">
              <a:lnSpc>
                <a:spcPts val="6509"/>
              </a:lnSpc>
              <a:spcBef>
                <a:spcPts val="580"/>
              </a:spcBef>
            </a:pPr>
            <a:r>
              <a:rPr sz="5650" b="1" spc="-105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5650" b="1" spc="5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5650" b="1" spc="-9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650" b="1" spc="-165" dirty="0">
                <a:solidFill>
                  <a:srgbClr val="FFFFFF"/>
                </a:solidFill>
                <a:latin typeface="Arial"/>
                <a:cs typeface="Arial"/>
              </a:rPr>
              <a:t>ame</a:t>
            </a:r>
            <a:endParaRPr sz="56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51001" y="5166972"/>
            <a:ext cx="1267460" cy="3481704"/>
          </a:xfrm>
          <a:custGeom>
            <a:avLst/>
            <a:gdLst/>
            <a:ahLst/>
            <a:cxnLst/>
            <a:rect l="l" t="t" r="r" b="b"/>
            <a:pathLst>
              <a:path w="1267459" h="3481704">
                <a:moveTo>
                  <a:pt x="910639" y="863848"/>
                </a:moveTo>
                <a:lnTo>
                  <a:pt x="356336" y="863848"/>
                </a:lnTo>
                <a:lnTo>
                  <a:pt x="307985" y="867101"/>
                </a:lnTo>
                <a:lnTo>
                  <a:pt x="261610" y="876577"/>
                </a:lnTo>
                <a:lnTo>
                  <a:pt x="217636" y="891851"/>
                </a:lnTo>
                <a:lnTo>
                  <a:pt x="176489" y="912499"/>
                </a:lnTo>
                <a:lnTo>
                  <a:pt x="138592" y="938097"/>
                </a:lnTo>
                <a:lnTo>
                  <a:pt x="104370" y="968219"/>
                </a:lnTo>
                <a:lnTo>
                  <a:pt x="74248" y="1002440"/>
                </a:lnTo>
                <a:lnTo>
                  <a:pt x="48651" y="1040337"/>
                </a:lnTo>
                <a:lnTo>
                  <a:pt x="28003" y="1081485"/>
                </a:lnTo>
                <a:lnTo>
                  <a:pt x="12729" y="1125459"/>
                </a:lnTo>
                <a:lnTo>
                  <a:pt x="3253" y="1171834"/>
                </a:lnTo>
                <a:lnTo>
                  <a:pt x="0" y="1220185"/>
                </a:lnTo>
                <a:lnTo>
                  <a:pt x="0" y="3125232"/>
                </a:lnTo>
                <a:lnTo>
                  <a:pt x="3253" y="3173584"/>
                </a:lnTo>
                <a:lnTo>
                  <a:pt x="12729" y="3219959"/>
                </a:lnTo>
                <a:lnTo>
                  <a:pt x="28003" y="3263932"/>
                </a:lnTo>
                <a:lnTo>
                  <a:pt x="48651" y="3305080"/>
                </a:lnTo>
                <a:lnTo>
                  <a:pt x="74248" y="3342977"/>
                </a:lnTo>
                <a:lnTo>
                  <a:pt x="104370" y="3377198"/>
                </a:lnTo>
                <a:lnTo>
                  <a:pt x="138592" y="3407320"/>
                </a:lnTo>
                <a:lnTo>
                  <a:pt x="176489" y="3432917"/>
                </a:lnTo>
                <a:lnTo>
                  <a:pt x="217636" y="3453565"/>
                </a:lnTo>
                <a:lnTo>
                  <a:pt x="261610" y="3468840"/>
                </a:lnTo>
                <a:lnTo>
                  <a:pt x="307985" y="3478316"/>
                </a:lnTo>
                <a:lnTo>
                  <a:pt x="356336" y="3481569"/>
                </a:lnTo>
                <a:lnTo>
                  <a:pt x="910639" y="3481569"/>
                </a:lnTo>
                <a:lnTo>
                  <a:pt x="958990" y="3478316"/>
                </a:lnTo>
                <a:lnTo>
                  <a:pt x="1005365" y="3468840"/>
                </a:lnTo>
                <a:lnTo>
                  <a:pt x="1049339" y="3453565"/>
                </a:lnTo>
                <a:lnTo>
                  <a:pt x="1090487" y="3432917"/>
                </a:lnTo>
                <a:lnTo>
                  <a:pt x="1128384" y="3407320"/>
                </a:lnTo>
                <a:lnTo>
                  <a:pt x="1162605" y="3377198"/>
                </a:lnTo>
                <a:lnTo>
                  <a:pt x="1192727" y="3342977"/>
                </a:lnTo>
                <a:lnTo>
                  <a:pt x="1218325" y="3305080"/>
                </a:lnTo>
                <a:lnTo>
                  <a:pt x="1238973" y="3263932"/>
                </a:lnTo>
                <a:lnTo>
                  <a:pt x="1254247" y="3219959"/>
                </a:lnTo>
                <a:lnTo>
                  <a:pt x="1263724" y="3173584"/>
                </a:lnTo>
                <a:lnTo>
                  <a:pt x="1266977" y="3125232"/>
                </a:lnTo>
                <a:lnTo>
                  <a:pt x="1266977" y="1220185"/>
                </a:lnTo>
                <a:lnTo>
                  <a:pt x="1263724" y="1171834"/>
                </a:lnTo>
                <a:lnTo>
                  <a:pt x="1254247" y="1125459"/>
                </a:lnTo>
                <a:lnTo>
                  <a:pt x="1238973" y="1081485"/>
                </a:lnTo>
                <a:lnTo>
                  <a:pt x="1218325" y="1040337"/>
                </a:lnTo>
                <a:lnTo>
                  <a:pt x="1192727" y="1002440"/>
                </a:lnTo>
                <a:lnTo>
                  <a:pt x="1162605" y="968219"/>
                </a:lnTo>
                <a:lnTo>
                  <a:pt x="1128384" y="938097"/>
                </a:lnTo>
                <a:lnTo>
                  <a:pt x="1090487" y="912499"/>
                </a:lnTo>
                <a:lnTo>
                  <a:pt x="1049339" y="891851"/>
                </a:lnTo>
                <a:lnTo>
                  <a:pt x="1005365" y="876577"/>
                </a:lnTo>
                <a:lnTo>
                  <a:pt x="958990" y="867101"/>
                </a:lnTo>
                <a:lnTo>
                  <a:pt x="910639" y="863848"/>
                </a:lnTo>
                <a:close/>
              </a:path>
              <a:path w="1267459" h="3481704">
                <a:moveTo>
                  <a:pt x="764374" y="0"/>
                </a:moveTo>
                <a:lnTo>
                  <a:pt x="659665" y="863848"/>
                </a:lnTo>
                <a:lnTo>
                  <a:pt x="869083" y="863848"/>
                </a:lnTo>
                <a:lnTo>
                  <a:pt x="76437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86003" y="6856200"/>
            <a:ext cx="407034" cy="892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50" b="1" spc="-14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5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68160" y="10468656"/>
            <a:ext cx="9626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145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8023" y="1128626"/>
            <a:ext cx="23450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pull()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4687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10" dirty="0">
                <a:latin typeface="Calibri"/>
                <a:cs typeface="Calibri"/>
              </a:rPr>
              <a:t>Pipe </a:t>
            </a:r>
            <a:r>
              <a:rPr sz="4950" spc="55" dirty="0">
                <a:latin typeface="Calibri"/>
                <a:cs typeface="Calibri"/>
              </a:rPr>
              <a:t>friendly version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785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$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10"/>
              </a:spcBef>
            </a:pPr>
            <a:r>
              <a:rPr sz="5900" spc="15" dirty="0">
                <a:latin typeface="Courier New"/>
                <a:cs typeface="Courier New"/>
              </a:rPr>
              <a:t>babynames %&gt;%</a:t>
            </a:r>
            <a:r>
              <a:rPr sz="5900" spc="10" dirty="0">
                <a:latin typeface="Courier New"/>
                <a:cs typeface="Courier New"/>
              </a:rPr>
              <a:t> 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pull(</a:t>
            </a:r>
            <a:r>
              <a:rPr sz="5900" spc="20" dirty="0">
                <a:latin typeface="Courier New"/>
                <a:cs typeface="Courier New"/>
              </a:rPr>
              <a:t>n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416241" y="7055147"/>
            <a:ext cx="6622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9655 9532 5927 5348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2444" y="3623949"/>
            <a:ext cx="5318340" cy="614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347" y="1547462"/>
            <a:ext cx="1261300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10" dirty="0"/>
              <a:t>Transform </a:t>
            </a:r>
            <a:r>
              <a:rPr sz="12350" spc="-200" dirty="0"/>
              <a:t>Data</a:t>
            </a:r>
            <a:r>
              <a:rPr sz="12350" spc="-490" dirty="0"/>
              <a:t> </a:t>
            </a:r>
            <a:r>
              <a:rPr sz="12350" spc="-265" dirty="0"/>
              <a:t>with</a:t>
            </a:r>
            <a:endParaRPr sz="123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90112" y="319037"/>
            <a:ext cx="12720520" cy="1067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0112" y="319037"/>
            <a:ext cx="12720955" cy="10670540"/>
          </a:xfrm>
          <a:custGeom>
            <a:avLst/>
            <a:gdLst/>
            <a:ahLst/>
            <a:cxnLst/>
            <a:rect l="l" t="t" r="r" b="b"/>
            <a:pathLst>
              <a:path w="12720955" h="10670540">
                <a:moveTo>
                  <a:pt x="0" y="0"/>
                </a:moveTo>
                <a:lnTo>
                  <a:pt x="0" y="10670481"/>
                </a:lnTo>
                <a:lnTo>
                  <a:pt x="12720492" y="10670481"/>
                </a:lnTo>
                <a:lnTo>
                  <a:pt x="1272049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2065609" y="5611135"/>
            <a:ext cx="3212348" cy="628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ts val="4745"/>
              </a:lnSpc>
              <a:spcBef>
                <a:spcPts val="200"/>
              </a:spcBef>
            </a:pPr>
            <a:r>
              <a:rPr sz="4950" i="1" spc="720" dirty="0">
                <a:solidFill>
                  <a:srgbClr val="0365C0"/>
                </a:solidFill>
                <a:latin typeface="Times New Roman"/>
                <a:cs typeface="Times New Roman"/>
              </a:rPr>
              <a:t>The</a:t>
            </a:r>
            <a:r>
              <a:rPr sz="4950" i="1" spc="535" dirty="0">
                <a:solidFill>
                  <a:srgbClr val="0365C0"/>
                </a:solidFill>
                <a:latin typeface="Times New Roman"/>
                <a:cs typeface="Times New Roman"/>
              </a:rPr>
              <a:t> </a:t>
            </a:r>
            <a:r>
              <a:rPr sz="7425" i="1" spc="1035" baseline="1122" dirty="0">
                <a:solidFill>
                  <a:srgbClr val="0365C0"/>
                </a:solidFill>
                <a:latin typeface="Times New Roman"/>
                <a:cs typeface="Times New Roman"/>
              </a:rPr>
              <a:t>Code</a:t>
            </a:r>
            <a:endParaRPr sz="7425" baseline="1122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797667" y="6674298"/>
            <a:ext cx="3951763" cy="6286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4720"/>
              </a:lnSpc>
              <a:spcBef>
                <a:spcPts val="225"/>
              </a:spcBef>
            </a:pPr>
            <a:r>
              <a:rPr sz="4950" i="1" spc="919" dirty="0">
                <a:solidFill>
                  <a:srgbClr val="0365C0"/>
                </a:solidFill>
                <a:latin typeface="Times New Roman"/>
                <a:cs typeface="Times New Roman"/>
              </a:rPr>
              <a:t>Equivalent</a:t>
            </a:r>
            <a:endParaRPr sz="4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45574" y="7692865"/>
            <a:ext cx="2362200" cy="1280795"/>
          </a:xfrm>
          <a:custGeom>
            <a:avLst/>
            <a:gdLst/>
            <a:ahLst/>
            <a:cxnLst/>
            <a:rect l="l" t="t" r="r" b="b"/>
            <a:pathLst>
              <a:path w="2362200" h="1280795">
                <a:moveTo>
                  <a:pt x="0" y="0"/>
                </a:moveTo>
                <a:lnTo>
                  <a:pt x="14908" y="41744"/>
                </a:lnTo>
                <a:lnTo>
                  <a:pt x="31336" y="83154"/>
                </a:lnTo>
                <a:lnTo>
                  <a:pt x="49270" y="124209"/>
                </a:lnTo>
                <a:lnTo>
                  <a:pt x="68696" y="164890"/>
                </a:lnTo>
                <a:lnTo>
                  <a:pt x="89603" y="205178"/>
                </a:lnTo>
                <a:lnTo>
                  <a:pt x="111975" y="245053"/>
                </a:lnTo>
                <a:lnTo>
                  <a:pt x="135800" y="284496"/>
                </a:lnTo>
                <a:lnTo>
                  <a:pt x="161065" y="323486"/>
                </a:lnTo>
                <a:lnTo>
                  <a:pt x="187757" y="362005"/>
                </a:lnTo>
                <a:lnTo>
                  <a:pt x="215861" y="400034"/>
                </a:lnTo>
                <a:lnTo>
                  <a:pt x="245365" y="437551"/>
                </a:lnTo>
                <a:lnTo>
                  <a:pt x="276256" y="474539"/>
                </a:lnTo>
                <a:lnTo>
                  <a:pt x="308519" y="510978"/>
                </a:lnTo>
                <a:lnTo>
                  <a:pt x="342143" y="546848"/>
                </a:lnTo>
                <a:lnTo>
                  <a:pt x="377113" y="582129"/>
                </a:lnTo>
                <a:lnTo>
                  <a:pt x="413416" y="616802"/>
                </a:lnTo>
                <a:lnTo>
                  <a:pt x="451039" y="650848"/>
                </a:lnTo>
                <a:lnTo>
                  <a:pt x="489969" y="684248"/>
                </a:lnTo>
                <a:lnTo>
                  <a:pt x="530192" y="716980"/>
                </a:lnTo>
                <a:lnTo>
                  <a:pt x="571695" y="749027"/>
                </a:lnTo>
                <a:lnTo>
                  <a:pt x="614465" y="780369"/>
                </a:lnTo>
                <a:lnTo>
                  <a:pt x="658488" y="810985"/>
                </a:lnTo>
                <a:lnTo>
                  <a:pt x="703751" y="840858"/>
                </a:lnTo>
                <a:lnTo>
                  <a:pt x="750241" y="869966"/>
                </a:lnTo>
                <a:lnTo>
                  <a:pt x="791072" y="894307"/>
                </a:lnTo>
                <a:lnTo>
                  <a:pt x="832558" y="917939"/>
                </a:lnTo>
                <a:lnTo>
                  <a:pt x="874679" y="940858"/>
                </a:lnTo>
                <a:lnTo>
                  <a:pt x="917417" y="963061"/>
                </a:lnTo>
                <a:lnTo>
                  <a:pt x="960754" y="984544"/>
                </a:lnTo>
                <a:lnTo>
                  <a:pt x="1004670" y="1005305"/>
                </a:lnTo>
                <a:lnTo>
                  <a:pt x="1049148" y="1025340"/>
                </a:lnTo>
                <a:lnTo>
                  <a:pt x="1094168" y="1044646"/>
                </a:lnTo>
                <a:lnTo>
                  <a:pt x="1139712" y="1063220"/>
                </a:lnTo>
                <a:lnTo>
                  <a:pt x="1185762" y="1081057"/>
                </a:lnTo>
                <a:lnTo>
                  <a:pt x="1232298" y="1098156"/>
                </a:lnTo>
                <a:lnTo>
                  <a:pt x="1279303" y="1114513"/>
                </a:lnTo>
                <a:lnTo>
                  <a:pt x="1326757" y="1130124"/>
                </a:lnTo>
                <a:lnTo>
                  <a:pt x="1374642" y="1144987"/>
                </a:lnTo>
                <a:lnTo>
                  <a:pt x="1422939" y="1159097"/>
                </a:lnTo>
                <a:lnTo>
                  <a:pt x="1471630" y="1172452"/>
                </a:lnTo>
                <a:lnTo>
                  <a:pt x="1520696" y="1185048"/>
                </a:lnTo>
                <a:lnTo>
                  <a:pt x="1570118" y="1196883"/>
                </a:lnTo>
                <a:lnTo>
                  <a:pt x="1619879" y="1207953"/>
                </a:lnTo>
                <a:lnTo>
                  <a:pt x="1669959" y="1218254"/>
                </a:lnTo>
                <a:lnTo>
                  <a:pt x="1720339" y="1227783"/>
                </a:lnTo>
                <a:lnTo>
                  <a:pt x="1771002" y="1236538"/>
                </a:lnTo>
                <a:lnTo>
                  <a:pt x="1821928" y="1244514"/>
                </a:lnTo>
                <a:lnTo>
                  <a:pt x="1873099" y="1251709"/>
                </a:lnTo>
                <a:lnTo>
                  <a:pt x="1924496" y="1258120"/>
                </a:lnTo>
                <a:lnTo>
                  <a:pt x="1976101" y="1263742"/>
                </a:lnTo>
                <a:lnTo>
                  <a:pt x="2027895" y="1268573"/>
                </a:lnTo>
                <a:lnTo>
                  <a:pt x="2079860" y="1272609"/>
                </a:lnTo>
                <a:lnTo>
                  <a:pt x="2131976" y="1275848"/>
                </a:lnTo>
                <a:lnTo>
                  <a:pt x="2184226" y="1278285"/>
                </a:lnTo>
                <a:lnTo>
                  <a:pt x="2236590" y="1279919"/>
                </a:lnTo>
                <a:lnTo>
                  <a:pt x="2289050" y="1280744"/>
                </a:lnTo>
                <a:lnTo>
                  <a:pt x="2362156" y="1275332"/>
                </a:lnTo>
              </a:path>
            </a:pathLst>
          </a:custGeom>
          <a:ln w="5029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4225" y="8697933"/>
            <a:ext cx="572135" cy="551815"/>
          </a:xfrm>
          <a:custGeom>
            <a:avLst/>
            <a:gdLst/>
            <a:ahLst/>
            <a:cxnLst/>
            <a:rect l="l" t="t" r="r" b="b"/>
            <a:pathLst>
              <a:path w="572134" h="551815">
                <a:moveTo>
                  <a:pt x="0" y="0"/>
                </a:moveTo>
                <a:lnTo>
                  <a:pt x="40819" y="551353"/>
                </a:lnTo>
                <a:lnTo>
                  <a:pt x="571763" y="234856"/>
                </a:lnTo>
                <a:lnTo>
                  <a:pt x="0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90112" y="319037"/>
            <a:ext cx="12720520" cy="10670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0112" y="319037"/>
            <a:ext cx="12720955" cy="10670540"/>
          </a:xfrm>
          <a:custGeom>
            <a:avLst/>
            <a:gdLst/>
            <a:ahLst/>
            <a:cxnLst/>
            <a:rect l="l" t="t" r="r" b="b"/>
            <a:pathLst>
              <a:path w="12720955" h="10670540">
                <a:moveTo>
                  <a:pt x="0" y="0"/>
                </a:moveTo>
                <a:lnTo>
                  <a:pt x="0" y="10670481"/>
                </a:lnTo>
                <a:lnTo>
                  <a:pt x="12720492" y="10670481"/>
                </a:lnTo>
                <a:lnTo>
                  <a:pt x="1272049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300000">
            <a:off x="2590029" y="7955366"/>
            <a:ext cx="1717519" cy="762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ts val="5825"/>
              </a:lnSpc>
              <a:spcBef>
                <a:spcPts val="190"/>
              </a:spcBef>
            </a:pPr>
            <a:r>
              <a:rPr sz="6000" i="1" spc="675" dirty="0">
                <a:solidFill>
                  <a:srgbClr val="FF2600"/>
                </a:solidFill>
                <a:latin typeface="Times New Roman"/>
                <a:cs typeface="Times New Roman"/>
              </a:rPr>
              <a:t>One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83006" y="9247840"/>
            <a:ext cx="6179041" cy="762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ts val="5680"/>
              </a:lnSpc>
              <a:spcBef>
                <a:spcPts val="340"/>
              </a:spcBef>
            </a:pPr>
            <a:r>
              <a:rPr sz="6000" i="1" spc="1140" dirty="0">
                <a:solidFill>
                  <a:srgbClr val="FF2600"/>
                </a:solidFill>
                <a:latin typeface="Times New Roman"/>
                <a:cs typeface="Times New Roman"/>
              </a:rPr>
              <a:t>complication!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92840" y="8851729"/>
            <a:ext cx="4234815" cy="245745"/>
          </a:xfrm>
          <a:custGeom>
            <a:avLst/>
            <a:gdLst/>
            <a:ahLst/>
            <a:cxnLst/>
            <a:rect l="l" t="t" r="r" b="b"/>
            <a:pathLst>
              <a:path w="4234815" h="245745">
                <a:moveTo>
                  <a:pt x="0" y="245304"/>
                </a:moveTo>
                <a:lnTo>
                  <a:pt x="50075" y="235679"/>
                </a:lnTo>
                <a:lnTo>
                  <a:pt x="100183" y="226246"/>
                </a:lnTo>
                <a:lnTo>
                  <a:pt x="150323" y="217004"/>
                </a:lnTo>
                <a:lnTo>
                  <a:pt x="200494" y="207955"/>
                </a:lnTo>
                <a:lnTo>
                  <a:pt x="250696" y="199097"/>
                </a:lnTo>
                <a:lnTo>
                  <a:pt x="300929" y="190430"/>
                </a:lnTo>
                <a:lnTo>
                  <a:pt x="351192" y="181956"/>
                </a:lnTo>
                <a:lnTo>
                  <a:pt x="401484" y="173674"/>
                </a:lnTo>
                <a:lnTo>
                  <a:pt x="451804" y="165584"/>
                </a:lnTo>
                <a:lnTo>
                  <a:pt x="502153" y="157686"/>
                </a:lnTo>
                <a:lnTo>
                  <a:pt x="552529" y="149980"/>
                </a:lnTo>
                <a:lnTo>
                  <a:pt x="602933" y="142466"/>
                </a:lnTo>
                <a:lnTo>
                  <a:pt x="653362" y="135145"/>
                </a:lnTo>
                <a:lnTo>
                  <a:pt x="703818" y="128016"/>
                </a:lnTo>
                <a:lnTo>
                  <a:pt x="754300" y="121079"/>
                </a:lnTo>
                <a:lnTo>
                  <a:pt x="804806" y="114335"/>
                </a:lnTo>
                <a:lnTo>
                  <a:pt x="855336" y="107783"/>
                </a:lnTo>
                <a:lnTo>
                  <a:pt x="905891" y="101424"/>
                </a:lnTo>
                <a:lnTo>
                  <a:pt x="956468" y="95258"/>
                </a:lnTo>
                <a:lnTo>
                  <a:pt x="1007068" y="89284"/>
                </a:lnTo>
                <a:lnTo>
                  <a:pt x="1057690" y="83504"/>
                </a:lnTo>
                <a:lnTo>
                  <a:pt x="1108334" y="77916"/>
                </a:lnTo>
                <a:lnTo>
                  <a:pt x="1158999" y="72521"/>
                </a:lnTo>
                <a:lnTo>
                  <a:pt x="1209684" y="67318"/>
                </a:lnTo>
                <a:lnTo>
                  <a:pt x="1260389" y="62309"/>
                </a:lnTo>
                <a:lnTo>
                  <a:pt x="1311114" y="57493"/>
                </a:lnTo>
                <a:lnTo>
                  <a:pt x="1361857" y="52870"/>
                </a:lnTo>
                <a:lnTo>
                  <a:pt x="1412619" y="48441"/>
                </a:lnTo>
                <a:lnTo>
                  <a:pt x="1463398" y="44204"/>
                </a:lnTo>
                <a:lnTo>
                  <a:pt x="1514194" y="40161"/>
                </a:lnTo>
                <a:lnTo>
                  <a:pt x="1565007" y="36312"/>
                </a:lnTo>
                <a:lnTo>
                  <a:pt x="1615837" y="32655"/>
                </a:lnTo>
                <a:lnTo>
                  <a:pt x="1666681" y="29193"/>
                </a:lnTo>
                <a:lnTo>
                  <a:pt x="1717540" y="25923"/>
                </a:lnTo>
                <a:lnTo>
                  <a:pt x="1768414" y="22848"/>
                </a:lnTo>
                <a:lnTo>
                  <a:pt x="1819302" y="19966"/>
                </a:lnTo>
                <a:lnTo>
                  <a:pt x="1870203" y="17278"/>
                </a:lnTo>
                <a:lnTo>
                  <a:pt x="1921117" y="14784"/>
                </a:lnTo>
                <a:lnTo>
                  <a:pt x="1972043" y="12483"/>
                </a:lnTo>
                <a:lnTo>
                  <a:pt x="2022980" y="10377"/>
                </a:lnTo>
                <a:lnTo>
                  <a:pt x="2073929" y="8464"/>
                </a:lnTo>
                <a:lnTo>
                  <a:pt x="2124888" y="6746"/>
                </a:lnTo>
                <a:lnTo>
                  <a:pt x="2175857" y="5222"/>
                </a:lnTo>
                <a:lnTo>
                  <a:pt x="2226183" y="3907"/>
                </a:lnTo>
                <a:lnTo>
                  <a:pt x="2276510" y="2783"/>
                </a:lnTo>
                <a:lnTo>
                  <a:pt x="2326838" y="1847"/>
                </a:lnTo>
                <a:lnTo>
                  <a:pt x="2377166" y="1101"/>
                </a:lnTo>
                <a:lnTo>
                  <a:pt x="2427493" y="545"/>
                </a:lnTo>
                <a:lnTo>
                  <a:pt x="2477819" y="177"/>
                </a:lnTo>
                <a:lnTo>
                  <a:pt x="2528144" y="0"/>
                </a:lnTo>
                <a:lnTo>
                  <a:pt x="2578466" y="11"/>
                </a:lnTo>
                <a:lnTo>
                  <a:pt x="2628786" y="212"/>
                </a:lnTo>
                <a:lnTo>
                  <a:pt x="2679103" y="602"/>
                </a:lnTo>
                <a:lnTo>
                  <a:pt x="2729416" y="1181"/>
                </a:lnTo>
                <a:lnTo>
                  <a:pt x="2779725" y="1950"/>
                </a:lnTo>
                <a:lnTo>
                  <a:pt x="2830029" y="2907"/>
                </a:lnTo>
                <a:lnTo>
                  <a:pt x="2880328" y="4054"/>
                </a:lnTo>
                <a:lnTo>
                  <a:pt x="2930621" y="5390"/>
                </a:lnTo>
                <a:lnTo>
                  <a:pt x="2980908" y="6915"/>
                </a:lnTo>
                <a:lnTo>
                  <a:pt x="3031188" y="8629"/>
                </a:lnTo>
                <a:lnTo>
                  <a:pt x="3081460" y="10533"/>
                </a:lnTo>
                <a:lnTo>
                  <a:pt x="3131724" y="12625"/>
                </a:lnTo>
                <a:lnTo>
                  <a:pt x="3181980" y="14906"/>
                </a:lnTo>
                <a:lnTo>
                  <a:pt x="3232227" y="17376"/>
                </a:lnTo>
                <a:lnTo>
                  <a:pt x="3282465" y="20036"/>
                </a:lnTo>
                <a:lnTo>
                  <a:pt x="3332692" y="22884"/>
                </a:lnTo>
                <a:lnTo>
                  <a:pt x="3382908" y="25921"/>
                </a:lnTo>
                <a:lnTo>
                  <a:pt x="3433114" y="29147"/>
                </a:lnTo>
                <a:lnTo>
                  <a:pt x="3483308" y="32561"/>
                </a:lnTo>
                <a:lnTo>
                  <a:pt x="3533489" y="36165"/>
                </a:lnTo>
                <a:lnTo>
                  <a:pt x="3583658" y="39957"/>
                </a:lnTo>
                <a:lnTo>
                  <a:pt x="3633814" y="43939"/>
                </a:lnTo>
                <a:lnTo>
                  <a:pt x="3683955" y="48108"/>
                </a:lnTo>
                <a:lnTo>
                  <a:pt x="3734083" y="52467"/>
                </a:lnTo>
                <a:lnTo>
                  <a:pt x="3784195" y="57014"/>
                </a:lnTo>
                <a:lnTo>
                  <a:pt x="3834292" y="61750"/>
                </a:lnTo>
                <a:lnTo>
                  <a:pt x="3884373" y="66675"/>
                </a:lnTo>
                <a:lnTo>
                  <a:pt x="3934438" y="71788"/>
                </a:lnTo>
                <a:lnTo>
                  <a:pt x="3984485" y="77090"/>
                </a:lnTo>
                <a:lnTo>
                  <a:pt x="4034515" y="82580"/>
                </a:lnTo>
                <a:lnTo>
                  <a:pt x="4084527" y="88259"/>
                </a:lnTo>
                <a:lnTo>
                  <a:pt x="4134520" y="94127"/>
                </a:lnTo>
                <a:lnTo>
                  <a:pt x="4184494" y="100183"/>
                </a:lnTo>
                <a:lnTo>
                  <a:pt x="4234449" y="106427"/>
                </a:lnTo>
              </a:path>
            </a:pathLst>
          </a:custGeom>
          <a:ln w="2400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3709" y="856383"/>
            <a:ext cx="78289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/>
              <a:t>Working</a:t>
            </a:r>
            <a:r>
              <a:rPr spc="-290" dirty="0"/>
              <a:t> </a:t>
            </a:r>
            <a:r>
              <a:rPr spc="85" dirty="0"/>
              <a:t>directory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1390398" y="2730672"/>
            <a:ext cx="16437610" cy="567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155" dirty="0">
                <a:latin typeface="Calibri"/>
                <a:cs typeface="Calibri"/>
              </a:rPr>
              <a:t>R </a:t>
            </a:r>
            <a:r>
              <a:rPr sz="5500" spc="100" dirty="0">
                <a:latin typeface="Calibri"/>
                <a:cs typeface="Calibri"/>
              </a:rPr>
              <a:t>associates </a:t>
            </a:r>
            <a:r>
              <a:rPr sz="5500" spc="50" dirty="0">
                <a:latin typeface="Calibri"/>
                <a:cs typeface="Calibri"/>
              </a:rPr>
              <a:t>itself </a:t>
            </a:r>
            <a:r>
              <a:rPr sz="5500" spc="65" dirty="0">
                <a:latin typeface="Calibri"/>
                <a:cs typeface="Calibri"/>
              </a:rPr>
              <a:t>with </a:t>
            </a:r>
            <a:r>
              <a:rPr sz="5500" spc="145" dirty="0">
                <a:latin typeface="Calibri"/>
                <a:cs typeface="Calibri"/>
              </a:rPr>
              <a:t>a </a:t>
            </a:r>
            <a:r>
              <a:rPr sz="5500" spc="45" dirty="0">
                <a:latin typeface="Calibri"/>
                <a:cs typeface="Calibri"/>
              </a:rPr>
              <a:t>folder </a:t>
            </a:r>
            <a:r>
              <a:rPr sz="5500" dirty="0">
                <a:latin typeface="Calibri"/>
                <a:cs typeface="Calibri"/>
              </a:rPr>
              <a:t>(i.e. </a:t>
            </a:r>
            <a:r>
              <a:rPr sz="5500" spc="60" dirty="0">
                <a:latin typeface="Calibri"/>
                <a:cs typeface="Calibri"/>
              </a:rPr>
              <a:t>directory) </a:t>
            </a:r>
            <a:r>
              <a:rPr sz="5500" spc="110" dirty="0">
                <a:latin typeface="Calibri"/>
                <a:cs typeface="Calibri"/>
              </a:rPr>
              <a:t>on </a:t>
            </a:r>
            <a:r>
              <a:rPr sz="5500" spc="65" dirty="0">
                <a:latin typeface="Calibri"/>
                <a:cs typeface="Calibri"/>
              </a:rPr>
              <a:t>your  </a:t>
            </a:r>
            <a:r>
              <a:rPr sz="5500" spc="25" dirty="0">
                <a:latin typeface="Calibri"/>
                <a:cs typeface="Calibri"/>
              </a:rPr>
              <a:t>computer.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see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which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one,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run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b="1" spc="-85" dirty="0">
                <a:latin typeface="Arial"/>
                <a:cs typeface="Arial"/>
              </a:rPr>
              <a:t>getwd()</a:t>
            </a:r>
            <a:r>
              <a:rPr sz="5500" b="1" spc="-420" dirty="0">
                <a:latin typeface="Arial"/>
                <a:cs typeface="Arial"/>
              </a:rPr>
              <a:t> </a:t>
            </a:r>
            <a:r>
              <a:rPr sz="5500" spc="45" dirty="0">
                <a:latin typeface="Calibri"/>
                <a:cs typeface="Calibri"/>
              </a:rPr>
              <a:t>at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35" dirty="0">
                <a:latin typeface="Calibri"/>
                <a:cs typeface="Calibri"/>
              </a:rPr>
              <a:t> </a:t>
            </a:r>
            <a:r>
              <a:rPr sz="5500" spc="85" dirty="0">
                <a:latin typeface="Calibri"/>
                <a:cs typeface="Calibri"/>
              </a:rPr>
              <a:t>console.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415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160" dirty="0">
                <a:latin typeface="Calibri"/>
                <a:cs typeface="Calibri"/>
              </a:rPr>
              <a:t>This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folder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30" dirty="0">
                <a:latin typeface="Calibri"/>
                <a:cs typeface="Calibri"/>
              </a:rPr>
              <a:t>is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known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as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your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"</a:t>
            </a:r>
            <a:r>
              <a:rPr sz="5500" spc="110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14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7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r>
              <a:rPr sz="5500" spc="75" dirty="0">
                <a:latin typeface="Calibri"/>
                <a:cs typeface="Calibri"/>
              </a:rPr>
              <a:t>"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704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-80" dirty="0">
                <a:latin typeface="Calibri"/>
                <a:cs typeface="Calibri"/>
              </a:rPr>
              <a:t>When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you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save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files,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will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save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them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here</a:t>
            </a:r>
            <a:endParaRPr sz="5500">
              <a:latin typeface="Calibri"/>
              <a:cs typeface="Calibri"/>
            </a:endParaRPr>
          </a:p>
          <a:p>
            <a:pPr marL="494030" indent="-481330">
              <a:lnSpc>
                <a:spcPct val="100000"/>
              </a:lnSpc>
              <a:spcBef>
                <a:spcPts val="3704"/>
              </a:spcBef>
              <a:buChar char="•"/>
              <a:tabLst>
                <a:tab pos="494030" algn="l"/>
                <a:tab pos="494665" algn="l"/>
              </a:tabLst>
            </a:pPr>
            <a:r>
              <a:rPr sz="5500" spc="-80" dirty="0">
                <a:latin typeface="Calibri"/>
                <a:cs typeface="Calibri"/>
              </a:rPr>
              <a:t>When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90" dirty="0">
                <a:latin typeface="Calibri"/>
                <a:cs typeface="Calibri"/>
              </a:rPr>
              <a:t>you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20" dirty="0">
                <a:latin typeface="Calibri"/>
                <a:cs typeface="Calibri"/>
              </a:rPr>
              <a:t>load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55" dirty="0">
                <a:latin typeface="Calibri"/>
                <a:cs typeface="Calibri"/>
              </a:rPr>
              <a:t>files,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5" dirty="0">
                <a:latin typeface="Calibri"/>
                <a:cs typeface="Calibri"/>
              </a:rPr>
              <a:t>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05" dirty="0">
                <a:latin typeface="Calibri"/>
                <a:cs typeface="Calibri"/>
              </a:rPr>
              <a:t>will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0" dirty="0">
                <a:latin typeface="Calibri"/>
                <a:cs typeface="Calibri"/>
              </a:rPr>
              <a:t>look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-15" dirty="0">
                <a:latin typeface="Calibri"/>
                <a:cs typeface="Calibri"/>
              </a:rPr>
              <a:t>for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80" dirty="0">
                <a:latin typeface="Calibri"/>
                <a:cs typeface="Calibri"/>
              </a:rPr>
              <a:t>them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here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3662580" y="3746348"/>
            <a:ext cx="12548235" cy="1952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80"/>
              </a:spcBef>
            </a:pPr>
            <a:r>
              <a:rPr sz="6150" spc="-110" dirty="0">
                <a:solidFill>
                  <a:srgbClr val="005493"/>
                </a:solidFill>
                <a:latin typeface="Calibri"/>
                <a:cs typeface="Calibri"/>
              </a:rPr>
              <a:t>Where </a:t>
            </a:r>
            <a:r>
              <a:rPr sz="6150" spc="175" dirty="0">
                <a:solidFill>
                  <a:srgbClr val="005493"/>
                </a:solidFill>
                <a:latin typeface="Calibri"/>
                <a:cs typeface="Calibri"/>
              </a:rPr>
              <a:t>R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look </a:t>
            </a:r>
            <a:r>
              <a:rPr sz="6150" spc="-10" dirty="0">
                <a:solidFill>
                  <a:srgbClr val="005493"/>
                </a:solidFill>
                <a:latin typeface="Calibri"/>
                <a:cs typeface="Calibri"/>
              </a:rPr>
              <a:t>for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files </a:t>
            </a:r>
            <a:r>
              <a:rPr sz="6150" spc="80" dirty="0">
                <a:solidFill>
                  <a:srgbClr val="005493"/>
                </a:solidFill>
                <a:latin typeface="Calibri"/>
                <a:cs typeface="Calibri"/>
              </a:rPr>
              <a:t>when </a:t>
            </a:r>
            <a:r>
              <a:rPr sz="6150" spc="105" dirty="0">
                <a:solidFill>
                  <a:srgbClr val="005493"/>
                </a:solidFill>
                <a:latin typeface="Calibri"/>
                <a:cs typeface="Calibri"/>
              </a:rPr>
              <a:t>you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call  </a:t>
            </a:r>
            <a:r>
              <a:rPr sz="6150" spc="95" dirty="0">
                <a:solidFill>
                  <a:srgbClr val="005493"/>
                </a:solidFill>
                <a:latin typeface="Calibri"/>
                <a:cs typeface="Calibri"/>
              </a:rPr>
              <a:t>them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45" dirty="0">
                <a:solidFill>
                  <a:srgbClr val="005493"/>
                </a:solidFill>
                <a:latin typeface="Calibri"/>
                <a:cs typeface="Calibri"/>
              </a:rPr>
              <a:t>from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60" dirty="0">
                <a:solidFill>
                  <a:srgbClr val="005493"/>
                </a:solidFill>
                <a:latin typeface="Calibri"/>
                <a:cs typeface="Calibri"/>
              </a:rPr>
              <a:t>an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17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61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dirty="0">
                <a:solidFill>
                  <a:srgbClr val="005493"/>
                </a:solidFill>
                <a:latin typeface="Calibri"/>
                <a:cs typeface="Calibri"/>
              </a:rPr>
              <a:t>Markdown</a:t>
            </a:r>
            <a:r>
              <a:rPr sz="6150" spc="-16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spc="75" dirty="0">
                <a:solidFill>
                  <a:srgbClr val="005493"/>
                </a:solidFill>
                <a:latin typeface="Calibri"/>
                <a:cs typeface="Calibri"/>
              </a:rPr>
              <a:t>document?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21300000">
            <a:off x="3858767" y="7338757"/>
            <a:ext cx="3752191" cy="7620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>
              <a:lnSpc>
                <a:spcPts val="5760"/>
              </a:lnSpc>
              <a:spcBef>
                <a:spcPts val="260"/>
              </a:spcBef>
            </a:pPr>
            <a:r>
              <a:rPr sz="6000" i="1" spc="1165" dirty="0">
                <a:solidFill>
                  <a:srgbClr val="0365C0"/>
                </a:solidFill>
                <a:latin typeface="Times New Roman"/>
                <a:cs typeface="Times New Roman"/>
              </a:rPr>
              <a:t>Working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3612726" y="8631230"/>
            <a:ext cx="4492123" cy="7620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ts val="5735"/>
              </a:lnSpc>
              <a:spcBef>
                <a:spcPts val="285"/>
              </a:spcBef>
            </a:pPr>
            <a:r>
              <a:rPr sz="6000" i="1" spc="1270" dirty="0">
                <a:solidFill>
                  <a:srgbClr val="0365C0"/>
                </a:solidFill>
                <a:latin typeface="Times New Roman"/>
                <a:cs typeface="Times New Roman"/>
              </a:rPr>
              <a:t>Directory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2230912" y="6734123"/>
            <a:ext cx="2235387" cy="76200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>
              <a:lnSpc>
                <a:spcPts val="5810"/>
              </a:lnSpc>
              <a:spcBef>
                <a:spcPts val="209"/>
              </a:spcBef>
            </a:pPr>
            <a:r>
              <a:rPr sz="6000" i="1" spc="985" dirty="0">
                <a:solidFill>
                  <a:srgbClr val="0365C0"/>
                </a:solidFill>
                <a:latin typeface="Times New Roman"/>
                <a:cs typeface="Times New Roman"/>
              </a:rPr>
              <a:t>.Rmd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11226401" y="8026595"/>
            <a:ext cx="4492123" cy="7620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ts val="5735"/>
              </a:lnSpc>
              <a:spcBef>
                <a:spcPts val="285"/>
              </a:spcBef>
            </a:pPr>
            <a:r>
              <a:rPr sz="6000" i="1" spc="1270" dirty="0">
                <a:solidFill>
                  <a:srgbClr val="0365C0"/>
                </a:solidFill>
                <a:latin typeface="Times New Roman"/>
                <a:cs typeface="Times New Roman"/>
              </a:rPr>
              <a:t>Directory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8531836" y="7054872"/>
            <a:ext cx="2473615" cy="1926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69"/>
              </a:lnSpc>
            </a:pPr>
            <a:r>
              <a:rPr sz="15150" spc="4110" dirty="0">
                <a:solidFill>
                  <a:srgbClr val="0365C0"/>
                </a:solidFill>
                <a:latin typeface="Trebuchet MS"/>
                <a:cs typeface="Trebuchet MS"/>
              </a:rPr>
              <a:t>≠</a:t>
            </a:r>
            <a:endParaRPr sz="15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409B-DA21-A872-4C27-4CA3EAE4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0" y="320675"/>
            <a:ext cx="6856616" cy="3808735"/>
          </a:xfrm>
        </p:spPr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Basics 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D8C270-3D87-4F3E-AFA0-8CC8C50BE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57" y="1743390"/>
            <a:ext cx="12703985" cy="95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87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9116" y="5535179"/>
            <a:ext cx="6989767" cy="4565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37983" y="877325"/>
            <a:ext cx="134296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204" dirty="0">
                <a:latin typeface="Calibri"/>
                <a:cs typeface="Calibri"/>
              </a:rPr>
              <a:t>Changing </a:t>
            </a:r>
            <a:r>
              <a:rPr sz="8000" spc="50" dirty="0">
                <a:latin typeface="Calibri"/>
                <a:cs typeface="Calibri"/>
              </a:rPr>
              <a:t>the </a:t>
            </a:r>
            <a:r>
              <a:rPr sz="8000" spc="20" dirty="0">
                <a:latin typeface="Calibri"/>
                <a:cs typeface="Calibri"/>
              </a:rPr>
              <a:t>Working</a:t>
            </a:r>
            <a:r>
              <a:rPr sz="8000" spc="-905" dirty="0">
                <a:latin typeface="Calibri"/>
                <a:cs typeface="Calibri"/>
              </a:rPr>
              <a:t> </a:t>
            </a:r>
            <a:r>
              <a:rPr sz="8000" spc="80" dirty="0">
                <a:latin typeface="Calibri"/>
                <a:cs typeface="Calibri"/>
              </a:rPr>
              <a:t>directory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2730672"/>
            <a:ext cx="14468475" cy="17367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sz="5500" spc="60" dirty="0">
                <a:latin typeface="Calibri"/>
                <a:cs typeface="Calibri"/>
              </a:rPr>
              <a:t>Navigate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10" dirty="0">
                <a:latin typeface="Calibri"/>
                <a:cs typeface="Calibri"/>
              </a:rPr>
              <a:t>in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5" dirty="0">
                <a:latin typeface="Calibri"/>
                <a:cs typeface="Calibri"/>
              </a:rPr>
              <a:t>the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files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95" dirty="0">
                <a:latin typeface="Calibri"/>
                <a:cs typeface="Calibri"/>
              </a:rPr>
              <a:t>pane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15" dirty="0">
                <a:latin typeface="Calibri"/>
                <a:cs typeface="Calibri"/>
              </a:rPr>
              <a:t>to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45" dirty="0">
                <a:latin typeface="Calibri"/>
                <a:cs typeface="Calibri"/>
              </a:rPr>
              <a:t>a</a:t>
            </a:r>
            <a:r>
              <a:rPr sz="5500" spc="-145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new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40" dirty="0">
                <a:latin typeface="Calibri"/>
                <a:cs typeface="Calibri"/>
              </a:rPr>
              <a:t>directory.</a:t>
            </a:r>
            <a:r>
              <a:rPr sz="5500" spc="-140" dirty="0">
                <a:latin typeface="Calibri"/>
                <a:cs typeface="Calibri"/>
              </a:rPr>
              <a:t> </a:t>
            </a:r>
            <a:r>
              <a:rPr sz="5500" spc="175" dirty="0">
                <a:latin typeface="Calibri"/>
                <a:cs typeface="Calibri"/>
              </a:rPr>
              <a:t>Click  </a:t>
            </a:r>
            <a:r>
              <a:rPr sz="5500" spc="-165" dirty="0">
                <a:solidFill>
                  <a:srgbClr val="0365C0"/>
                </a:solidFill>
                <a:latin typeface="Calibri"/>
                <a:cs typeface="Calibri"/>
              </a:rPr>
              <a:t>More 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&gt; </a:t>
            </a:r>
            <a:r>
              <a:rPr sz="5500" spc="130" dirty="0">
                <a:solidFill>
                  <a:srgbClr val="0365C0"/>
                </a:solidFill>
                <a:latin typeface="Calibri"/>
                <a:cs typeface="Calibri"/>
              </a:rPr>
              <a:t>Set </a:t>
            </a:r>
            <a:r>
              <a:rPr sz="5500" spc="55" dirty="0">
                <a:solidFill>
                  <a:srgbClr val="0365C0"/>
                </a:solidFill>
                <a:latin typeface="Calibri"/>
                <a:cs typeface="Calibri"/>
              </a:rPr>
              <a:t>As </a:t>
            </a:r>
            <a:r>
              <a:rPr sz="5500" spc="25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73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3923" y="4856676"/>
            <a:ext cx="5140960" cy="5922645"/>
          </a:xfrm>
          <a:custGeom>
            <a:avLst/>
            <a:gdLst/>
            <a:ahLst/>
            <a:cxnLst/>
            <a:rect l="l" t="t" r="r" b="b"/>
            <a:pathLst>
              <a:path w="5140959" h="5922645">
                <a:moveTo>
                  <a:pt x="4726481" y="0"/>
                </a:moveTo>
                <a:lnTo>
                  <a:pt x="0" y="2518624"/>
                </a:lnTo>
                <a:lnTo>
                  <a:pt x="188" y="4802675"/>
                </a:lnTo>
                <a:lnTo>
                  <a:pt x="4751017" y="5922310"/>
                </a:lnTo>
                <a:lnTo>
                  <a:pt x="5140551" y="4033266"/>
                </a:lnTo>
                <a:lnTo>
                  <a:pt x="4726481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6387" y="7353938"/>
            <a:ext cx="3239770" cy="2310765"/>
          </a:xfrm>
          <a:custGeom>
            <a:avLst/>
            <a:gdLst/>
            <a:ahLst/>
            <a:cxnLst/>
            <a:rect l="l" t="t" r="r" b="b"/>
            <a:pathLst>
              <a:path w="3239770" h="2310765">
                <a:moveTo>
                  <a:pt x="3239617" y="0"/>
                </a:moveTo>
                <a:lnTo>
                  <a:pt x="0" y="0"/>
                </a:lnTo>
                <a:lnTo>
                  <a:pt x="0" y="2310418"/>
                </a:lnTo>
                <a:lnTo>
                  <a:pt x="3239617" y="2310418"/>
                </a:lnTo>
                <a:lnTo>
                  <a:pt x="3239617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00607" y="4866345"/>
            <a:ext cx="8276309" cy="5921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0263" y="5535179"/>
            <a:ext cx="6989767" cy="4565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37983" y="877325"/>
            <a:ext cx="1342961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8000" spc="204" dirty="0">
                <a:latin typeface="Calibri"/>
                <a:cs typeface="Calibri"/>
              </a:rPr>
              <a:t> Set with Projects</a:t>
            </a:r>
            <a:endParaRPr sz="8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9116" y="2293081"/>
            <a:ext cx="16718734" cy="262918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lang="en-US" sz="5500" spc="60" dirty="0">
                <a:latin typeface="Calibri"/>
                <a:cs typeface="Calibri"/>
              </a:rPr>
              <a:t>Create a project in the directory</a:t>
            </a:r>
          </a:p>
          <a:p>
            <a:pPr marL="12700" marR="5080">
              <a:lnSpc>
                <a:spcPts val="6840"/>
              </a:lnSpc>
              <a:spcBef>
                <a:spcPts val="150"/>
              </a:spcBef>
            </a:pPr>
            <a:r>
              <a:rPr lang="en-US" sz="5500" spc="-165" dirty="0">
                <a:solidFill>
                  <a:srgbClr val="0365C0"/>
                </a:solidFill>
                <a:latin typeface="Calibri"/>
                <a:cs typeface="Calibri"/>
              </a:rPr>
              <a:t>File</a:t>
            </a:r>
            <a:r>
              <a:rPr sz="5500" spc="-16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&gt;</a:t>
            </a:r>
            <a:r>
              <a:rPr lang="en-US" sz="5500" spc="5" dirty="0">
                <a:solidFill>
                  <a:srgbClr val="0365C0"/>
                </a:solidFill>
                <a:latin typeface="Calibri"/>
                <a:cs typeface="Calibri"/>
              </a:rPr>
              <a:t> New Project &gt; Existing Directory &gt;</a:t>
            </a:r>
            <a:r>
              <a:rPr sz="5500" spc="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lang="en-US" sz="5500" spc="130" dirty="0">
                <a:solidFill>
                  <a:srgbClr val="0365C0"/>
                </a:solidFill>
                <a:latin typeface="Calibri"/>
                <a:cs typeface="Calibri"/>
              </a:rPr>
              <a:t>Navigate to </a:t>
            </a:r>
            <a:r>
              <a:rPr sz="5500" spc="25" dirty="0">
                <a:solidFill>
                  <a:srgbClr val="0365C0"/>
                </a:solidFill>
                <a:latin typeface="Calibri"/>
                <a:cs typeface="Calibri"/>
              </a:rPr>
              <a:t>Working</a:t>
            </a:r>
            <a:r>
              <a:rPr sz="5500" spc="-73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365C0"/>
                </a:solidFill>
                <a:latin typeface="Calibri"/>
                <a:cs typeface="Calibri"/>
              </a:rPr>
              <a:t>Directory</a:t>
            </a:r>
            <a:r>
              <a:rPr lang="en-US" sz="5500" spc="45" dirty="0">
                <a:solidFill>
                  <a:srgbClr val="0365C0"/>
                </a:solidFill>
                <a:latin typeface="Calibri"/>
                <a:cs typeface="Calibri"/>
              </a:rPr>
              <a:t> &gt; Create Project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5ED1E9F-255C-47B2-803B-82D07A0C7AF4}"/>
              </a:ext>
            </a:extLst>
          </p:cNvPr>
          <p:cNvSpPr/>
          <p:nvPr/>
        </p:nvSpPr>
        <p:spPr>
          <a:xfrm>
            <a:off x="4158796" y="6385792"/>
            <a:ext cx="3291727" cy="2971800"/>
          </a:xfrm>
          <a:custGeom>
            <a:avLst/>
            <a:gdLst/>
            <a:ahLst/>
            <a:cxnLst/>
            <a:rect l="l" t="t" r="r" b="b"/>
            <a:pathLst>
              <a:path w="5140959" h="5922645">
                <a:moveTo>
                  <a:pt x="4726481" y="0"/>
                </a:moveTo>
                <a:lnTo>
                  <a:pt x="0" y="2518624"/>
                </a:lnTo>
                <a:lnTo>
                  <a:pt x="188" y="4802675"/>
                </a:lnTo>
                <a:lnTo>
                  <a:pt x="4751017" y="5922310"/>
                </a:lnTo>
                <a:lnTo>
                  <a:pt x="5140551" y="4033266"/>
                </a:lnTo>
                <a:lnTo>
                  <a:pt x="4726481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596B9-6456-4CFF-B0E2-D5F470ED0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007" y="6385792"/>
            <a:ext cx="3919245" cy="297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1BC91EE1-AA44-4E11-BB0C-35B79FCD1059}"/>
              </a:ext>
            </a:extLst>
          </p:cNvPr>
          <p:cNvSpPr/>
          <p:nvPr/>
        </p:nvSpPr>
        <p:spPr>
          <a:xfrm>
            <a:off x="9540397" y="4893061"/>
            <a:ext cx="3371404" cy="4829848"/>
          </a:xfrm>
          <a:custGeom>
            <a:avLst/>
            <a:gdLst/>
            <a:ahLst/>
            <a:cxnLst/>
            <a:rect l="l" t="t" r="r" b="b"/>
            <a:pathLst>
              <a:path w="5140959" h="5922645">
                <a:moveTo>
                  <a:pt x="4726481" y="0"/>
                </a:moveTo>
                <a:lnTo>
                  <a:pt x="0" y="2518624"/>
                </a:lnTo>
                <a:lnTo>
                  <a:pt x="188" y="4802675"/>
                </a:lnTo>
                <a:lnTo>
                  <a:pt x="4751017" y="5922310"/>
                </a:lnTo>
                <a:lnTo>
                  <a:pt x="5140551" y="4033266"/>
                </a:lnTo>
                <a:lnTo>
                  <a:pt x="4726481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4E703F-0C4D-42C6-BD6E-076BB718A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5524" y="4907254"/>
            <a:ext cx="6335009" cy="4848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2294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5826" y="3128565"/>
            <a:ext cx="15533369" cy="4705985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Move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working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directory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35" dirty="0">
                <a:solidFill>
                  <a:srgbClr val="005493"/>
                </a:solidFill>
                <a:latin typeface="Calibri"/>
                <a:cs typeface="Calibri"/>
              </a:rPr>
              <a:t>03-Transform</a:t>
            </a:r>
            <a:r>
              <a:rPr sz="4950" b="1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15" dirty="0">
                <a:solidFill>
                  <a:srgbClr val="005493"/>
                </a:solidFill>
                <a:latin typeface="Calibri"/>
                <a:cs typeface="Calibri"/>
              </a:rPr>
              <a:t>folder.</a:t>
            </a:r>
            <a:endParaRPr sz="4950">
              <a:latin typeface="Calibri"/>
              <a:cs typeface="Calibri"/>
            </a:endParaRPr>
          </a:p>
          <a:p>
            <a:pPr marL="12700" marR="1813560">
              <a:lnSpc>
                <a:spcPct val="104099"/>
              </a:lnSpc>
              <a:spcBef>
                <a:spcPts val="1980"/>
              </a:spcBef>
            </a:pP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105" dirty="0">
                <a:solidFill>
                  <a:srgbClr val="005493"/>
                </a:solidFill>
                <a:latin typeface="Calibri"/>
                <a:cs typeface="Calibri"/>
              </a:rPr>
              <a:t>babynames.csv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dataset.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Give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name 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babynames.</a:t>
            </a:r>
            <a:endParaRPr sz="4950">
              <a:latin typeface="Calibri"/>
              <a:cs typeface="Calibri"/>
            </a:endParaRPr>
          </a:p>
          <a:p>
            <a:pPr marL="12700" marR="5080">
              <a:lnSpc>
                <a:spcPct val="104099"/>
              </a:lnSpc>
              <a:spcBef>
                <a:spcPts val="1980"/>
              </a:spcBef>
            </a:pP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Copy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import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into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40" dirty="0">
                <a:solidFill>
                  <a:srgbClr val="005493"/>
                </a:solidFill>
                <a:latin typeface="Calibri"/>
                <a:cs typeface="Calibri"/>
              </a:rPr>
              <a:t>03-Transform-  </a:t>
            </a:r>
            <a:r>
              <a:rPr sz="4950" b="1" spc="80" dirty="0">
                <a:solidFill>
                  <a:srgbClr val="005493"/>
                </a:solidFill>
                <a:latin typeface="Calibri"/>
                <a:cs typeface="Calibri"/>
              </a:rPr>
              <a:t>Exercises</a:t>
            </a:r>
            <a:r>
              <a:rPr sz="495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(so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document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can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reload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later).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A015200F-C6E8-41AB-A3F4-19EE14952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7991" y="9597863"/>
            <a:ext cx="2000250" cy="1125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5866" y="1128626"/>
            <a:ext cx="51085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b</a:t>
            </a:r>
            <a:r>
              <a:rPr spc="200" dirty="0"/>
              <a:t>a</a:t>
            </a:r>
            <a:r>
              <a:rPr spc="185" dirty="0"/>
              <a:t>b</a:t>
            </a:r>
            <a:r>
              <a:rPr spc="155" dirty="0"/>
              <a:t>ynames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90216" y="3400808"/>
            <a:ext cx="102425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80" dirty="0">
                <a:latin typeface="Calibri"/>
                <a:cs typeface="Calibri"/>
              </a:rPr>
              <a:t>Names</a:t>
            </a:r>
            <a:r>
              <a:rPr sz="4950" spc="-14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male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female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babies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born 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65" dirty="0">
                <a:latin typeface="Calibri"/>
                <a:cs typeface="Calibri"/>
              </a:rPr>
              <a:t>US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1880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45" dirty="0">
                <a:latin typeface="Calibri"/>
                <a:cs typeface="Calibri"/>
              </a:rPr>
              <a:t>2015.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190" dirty="0">
                <a:latin typeface="Calibri"/>
                <a:cs typeface="Calibri"/>
              </a:rPr>
              <a:t>1.8M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rows.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4295" y="5366366"/>
            <a:ext cx="10680065" cy="21069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347345" marR="584835">
              <a:lnSpc>
                <a:spcPct val="137400"/>
              </a:lnSpc>
              <a:spcBef>
                <a:spcPts val="695"/>
              </a:spcBef>
            </a:pPr>
            <a:r>
              <a:rPr sz="4100" spc="10" dirty="0">
                <a:solidFill>
                  <a:srgbClr val="A6AAA9"/>
                </a:solidFill>
                <a:latin typeface="Courier New"/>
                <a:cs typeface="Courier New"/>
              </a:rPr>
              <a:t># install.packages("babynames") 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library(babynames)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6444" y="3714548"/>
            <a:ext cx="3910329" cy="2971800"/>
          </a:xfrm>
          <a:custGeom>
            <a:avLst/>
            <a:gdLst/>
            <a:ahLst/>
            <a:cxnLst/>
            <a:rect l="l" t="t" r="r" b="b"/>
            <a:pathLst>
              <a:path w="3910329" h="2971800">
                <a:moveTo>
                  <a:pt x="0" y="0"/>
                </a:moveTo>
                <a:lnTo>
                  <a:pt x="3910060" y="0"/>
                </a:lnTo>
                <a:lnTo>
                  <a:pt x="3910060" y="2971646"/>
                </a:lnTo>
                <a:lnTo>
                  <a:pt x="0" y="2971646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3593" y="4340159"/>
            <a:ext cx="704215" cy="2346325"/>
          </a:xfrm>
          <a:custGeom>
            <a:avLst/>
            <a:gdLst/>
            <a:ahLst/>
            <a:cxnLst/>
            <a:rect l="l" t="t" r="r" b="b"/>
            <a:pathLst>
              <a:path w="704214" h="2346325">
                <a:moveTo>
                  <a:pt x="0" y="2346036"/>
                </a:moveTo>
                <a:lnTo>
                  <a:pt x="703809" y="2346036"/>
                </a:lnTo>
                <a:lnTo>
                  <a:pt x="703809" y="0"/>
                </a:lnTo>
                <a:lnTo>
                  <a:pt x="0" y="0"/>
                </a:lnTo>
                <a:lnTo>
                  <a:pt x="0" y="2346036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4688" y="3699771"/>
            <a:ext cx="1410335" cy="1407795"/>
          </a:xfrm>
          <a:custGeom>
            <a:avLst/>
            <a:gdLst/>
            <a:ahLst/>
            <a:cxnLst/>
            <a:rect l="l" t="t" r="r" b="b"/>
            <a:pathLst>
              <a:path w="1410335" h="1407795">
                <a:moveTo>
                  <a:pt x="749527" y="0"/>
                </a:moveTo>
                <a:lnTo>
                  <a:pt x="0" y="686815"/>
                </a:lnTo>
                <a:lnTo>
                  <a:pt x="660399" y="1407515"/>
                </a:lnTo>
                <a:lnTo>
                  <a:pt x="1409927" y="720699"/>
                </a:lnTo>
                <a:lnTo>
                  <a:pt x="749527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54492" y="6686195"/>
            <a:ext cx="742950" cy="626110"/>
          </a:xfrm>
          <a:custGeom>
            <a:avLst/>
            <a:gdLst/>
            <a:ahLst/>
            <a:cxnLst/>
            <a:rect l="l" t="t" r="r" b="b"/>
            <a:pathLst>
              <a:path w="742950" h="626109">
                <a:moveTo>
                  <a:pt x="742911" y="0"/>
                </a:moveTo>
                <a:lnTo>
                  <a:pt x="0" y="0"/>
                </a:lnTo>
                <a:lnTo>
                  <a:pt x="0" y="625609"/>
                </a:lnTo>
                <a:lnTo>
                  <a:pt x="74291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3532" y="4340159"/>
            <a:ext cx="3910329" cy="2971800"/>
          </a:xfrm>
          <a:custGeom>
            <a:avLst/>
            <a:gdLst/>
            <a:ahLst/>
            <a:cxnLst/>
            <a:rect l="l" t="t" r="r" b="b"/>
            <a:pathLst>
              <a:path w="3910329" h="2971800">
                <a:moveTo>
                  <a:pt x="0" y="0"/>
                </a:moveTo>
                <a:lnTo>
                  <a:pt x="3910061" y="0"/>
                </a:lnTo>
                <a:lnTo>
                  <a:pt x="3910061" y="2971645"/>
                </a:lnTo>
                <a:lnTo>
                  <a:pt x="0" y="29716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03273" y="4418359"/>
            <a:ext cx="1290319" cy="2776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3532" y="4418359"/>
            <a:ext cx="1290320" cy="2776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3532" y="4340157"/>
            <a:ext cx="3910329" cy="2346325"/>
          </a:xfrm>
          <a:custGeom>
            <a:avLst/>
            <a:gdLst/>
            <a:ahLst/>
            <a:cxnLst/>
            <a:rect l="l" t="t" r="r" b="b"/>
            <a:pathLst>
              <a:path w="3910329" h="2346325">
                <a:moveTo>
                  <a:pt x="3910061" y="0"/>
                </a:moveTo>
                <a:lnTo>
                  <a:pt x="0" y="0"/>
                </a:lnTo>
                <a:lnTo>
                  <a:pt x="1955030" y="2346037"/>
                </a:lnTo>
                <a:lnTo>
                  <a:pt x="3910061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4492" y="3792749"/>
            <a:ext cx="742950" cy="626110"/>
          </a:xfrm>
          <a:custGeom>
            <a:avLst/>
            <a:gdLst/>
            <a:ahLst/>
            <a:cxnLst/>
            <a:rect l="l" t="t" r="r" b="b"/>
            <a:pathLst>
              <a:path w="742950" h="626110">
                <a:moveTo>
                  <a:pt x="742911" y="0"/>
                </a:moveTo>
                <a:lnTo>
                  <a:pt x="0" y="625610"/>
                </a:lnTo>
                <a:lnTo>
                  <a:pt x="742911" y="625610"/>
                </a:lnTo>
                <a:lnTo>
                  <a:pt x="74291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66420" y="5275097"/>
            <a:ext cx="417067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solidFill>
                  <a:srgbClr val="7A4300"/>
                </a:solidFill>
                <a:latin typeface="Courier New"/>
                <a:cs typeface="Courier New"/>
              </a:rPr>
              <a:t>R</a:t>
            </a:r>
            <a:r>
              <a:rPr sz="4250" dirty="0">
                <a:solidFill>
                  <a:srgbClr val="7A4300"/>
                </a:solidFill>
                <a:latin typeface="Courier New"/>
                <a:cs typeface="Courier New"/>
              </a:rPr>
              <a:t> </a:t>
            </a:r>
            <a:r>
              <a:rPr sz="4250" spc="20" dirty="0">
                <a:solidFill>
                  <a:srgbClr val="7A4300"/>
                </a:solidFill>
                <a:latin typeface="Courier New"/>
                <a:cs typeface="Courier New"/>
              </a:rPr>
              <a:t>package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4999"/>
            <a:ext cx="1266977" cy="146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1987" y="1128626"/>
            <a:ext cx="48202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wri</a:t>
            </a:r>
            <a:r>
              <a:rPr spc="-100" dirty="0"/>
              <a:t>t</a:t>
            </a:r>
            <a:r>
              <a:rPr spc="85" dirty="0"/>
              <a:t>e_csv()</a:t>
            </a:r>
          </a:p>
        </p:txBody>
      </p:sp>
      <p:sp>
        <p:nvSpPr>
          <p:cNvPr id="4" name="object 4"/>
          <p:cNvSpPr/>
          <p:nvPr/>
        </p:nvSpPr>
        <p:spPr>
          <a:xfrm>
            <a:off x="3204376" y="3932601"/>
            <a:ext cx="13732510" cy="2273300"/>
          </a:xfrm>
          <a:custGeom>
            <a:avLst/>
            <a:gdLst/>
            <a:ahLst/>
            <a:cxnLst/>
            <a:rect l="l" t="t" r="r" b="b"/>
            <a:pathLst>
              <a:path w="13732510" h="2273300">
                <a:moveTo>
                  <a:pt x="0" y="0"/>
                </a:moveTo>
                <a:lnTo>
                  <a:pt x="13732207" y="0"/>
                </a:lnTo>
                <a:lnTo>
                  <a:pt x="13732207" y="2272883"/>
                </a:lnTo>
                <a:lnTo>
                  <a:pt x="0" y="227288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376" y="3932601"/>
            <a:ext cx="13732510" cy="2273300"/>
          </a:xfrm>
          <a:custGeom>
            <a:avLst/>
            <a:gdLst/>
            <a:ahLst/>
            <a:cxnLst/>
            <a:rect l="l" t="t" r="r" b="b"/>
            <a:pathLst>
              <a:path w="13732510" h="2273300">
                <a:moveTo>
                  <a:pt x="0" y="0"/>
                </a:moveTo>
                <a:lnTo>
                  <a:pt x="13732199" y="0"/>
                </a:lnTo>
                <a:lnTo>
                  <a:pt x="13732199" y="2272884"/>
                </a:lnTo>
                <a:lnTo>
                  <a:pt x="0" y="227288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91390" y="2940089"/>
            <a:ext cx="13176250" cy="1946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0" dirty="0">
                <a:latin typeface="Calibri"/>
                <a:cs typeface="Calibri"/>
              </a:rPr>
              <a:t>Saves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data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60" dirty="0">
                <a:latin typeface="Calibri"/>
                <a:cs typeface="Calibri"/>
              </a:rPr>
              <a:t>set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as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csv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on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0" dirty="0">
                <a:latin typeface="Calibri"/>
                <a:cs typeface="Calibri"/>
              </a:rPr>
              <a:t>your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60" dirty="0">
                <a:latin typeface="Calibri"/>
                <a:cs typeface="Calibri"/>
              </a:rPr>
              <a:t>computer.</a:t>
            </a:r>
            <a:endParaRPr sz="4950">
              <a:latin typeface="Calibri"/>
              <a:cs typeface="Calibri"/>
            </a:endParaRPr>
          </a:p>
          <a:p>
            <a:pPr marL="169545">
              <a:lnSpc>
                <a:spcPct val="100000"/>
              </a:lnSpc>
              <a:spcBef>
                <a:spcPts val="4560"/>
              </a:spcBef>
            </a:pPr>
            <a:r>
              <a:rPr sz="3850" spc="10" dirty="0">
                <a:latin typeface="Courier New"/>
                <a:cs typeface="Courier New"/>
              </a:rPr>
              <a:t>write_csv(babynames, path </a:t>
            </a:r>
            <a:r>
              <a:rPr sz="3850" spc="15" dirty="0">
                <a:latin typeface="Courier New"/>
                <a:cs typeface="Courier New"/>
              </a:rPr>
              <a:t>=</a:t>
            </a:r>
            <a:r>
              <a:rPr sz="3850" spc="-80" dirty="0"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"babynames.csv")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6509" y="5152355"/>
            <a:ext cx="3721735" cy="4177029"/>
          </a:xfrm>
          <a:custGeom>
            <a:avLst/>
            <a:gdLst/>
            <a:ahLst/>
            <a:cxnLst/>
            <a:rect l="l" t="t" r="r" b="b"/>
            <a:pathLst>
              <a:path w="3721734" h="4177029">
                <a:moveTo>
                  <a:pt x="3591185" y="0"/>
                </a:moveTo>
                <a:lnTo>
                  <a:pt x="3301273" y="1558853"/>
                </a:lnTo>
                <a:lnTo>
                  <a:pt x="356336" y="1558853"/>
                </a:lnTo>
                <a:lnTo>
                  <a:pt x="307985" y="1562106"/>
                </a:lnTo>
                <a:lnTo>
                  <a:pt x="261610" y="1571582"/>
                </a:lnTo>
                <a:lnTo>
                  <a:pt x="217636" y="1586856"/>
                </a:lnTo>
                <a:lnTo>
                  <a:pt x="176489" y="1607504"/>
                </a:lnTo>
                <a:lnTo>
                  <a:pt x="138592" y="1633101"/>
                </a:lnTo>
                <a:lnTo>
                  <a:pt x="104370" y="1663223"/>
                </a:lnTo>
                <a:lnTo>
                  <a:pt x="74248" y="1697445"/>
                </a:lnTo>
                <a:lnTo>
                  <a:pt x="48651" y="1735342"/>
                </a:lnTo>
                <a:lnTo>
                  <a:pt x="28003" y="1776489"/>
                </a:lnTo>
                <a:lnTo>
                  <a:pt x="12729" y="1820463"/>
                </a:lnTo>
                <a:lnTo>
                  <a:pt x="3253" y="1866838"/>
                </a:lnTo>
                <a:lnTo>
                  <a:pt x="0" y="1915189"/>
                </a:lnTo>
                <a:lnTo>
                  <a:pt x="0" y="3820236"/>
                </a:lnTo>
                <a:lnTo>
                  <a:pt x="3253" y="3868588"/>
                </a:lnTo>
                <a:lnTo>
                  <a:pt x="12729" y="3914963"/>
                </a:lnTo>
                <a:lnTo>
                  <a:pt x="28003" y="3958937"/>
                </a:lnTo>
                <a:lnTo>
                  <a:pt x="48651" y="4000084"/>
                </a:lnTo>
                <a:lnTo>
                  <a:pt x="74248" y="4037981"/>
                </a:lnTo>
                <a:lnTo>
                  <a:pt x="104370" y="4072203"/>
                </a:lnTo>
                <a:lnTo>
                  <a:pt x="138592" y="4102325"/>
                </a:lnTo>
                <a:lnTo>
                  <a:pt x="176489" y="4127922"/>
                </a:lnTo>
                <a:lnTo>
                  <a:pt x="217636" y="4148570"/>
                </a:lnTo>
                <a:lnTo>
                  <a:pt x="261610" y="4163845"/>
                </a:lnTo>
                <a:lnTo>
                  <a:pt x="307985" y="4173321"/>
                </a:lnTo>
                <a:lnTo>
                  <a:pt x="356336" y="4176574"/>
                </a:lnTo>
                <a:lnTo>
                  <a:pt x="3365080" y="4176574"/>
                </a:lnTo>
                <a:lnTo>
                  <a:pt x="3413432" y="4173321"/>
                </a:lnTo>
                <a:lnTo>
                  <a:pt x="3459807" y="4163844"/>
                </a:lnTo>
                <a:lnTo>
                  <a:pt x="3503780" y="4148570"/>
                </a:lnTo>
                <a:lnTo>
                  <a:pt x="3544928" y="4127922"/>
                </a:lnTo>
                <a:lnTo>
                  <a:pt x="3582825" y="4102324"/>
                </a:lnTo>
                <a:lnTo>
                  <a:pt x="3617046" y="4072202"/>
                </a:lnTo>
                <a:lnTo>
                  <a:pt x="3647168" y="4037981"/>
                </a:lnTo>
                <a:lnTo>
                  <a:pt x="3672765" y="4000084"/>
                </a:lnTo>
                <a:lnTo>
                  <a:pt x="3693414" y="3958936"/>
                </a:lnTo>
                <a:lnTo>
                  <a:pt x="3708688" y="3914963"/>
                </a:lnTo>
                <a:lnTo>
                  <a:pt x="3718164" y="3868588"/>
                </a:lnTo>
                <a:lnTo>
                  <a:pt x="3721417" y="3820236"/>
                </a:lnTo>
                <a:lnTo>
                  <a:pt x="3721417" y="1915189"/>
                </a:lnTo>
                <a:lnTo>
                  <a:pt x="3718264" y="1867665"/>
                </a:lnTo>
                <a:lnTo>
                  <a:pt x="3709078" y="1822078"/>
                </a:lnTo>
                <a:lnTo>
                  <a:pt x="3694264" y="1778820"/>
                </a:lnTo>
                <a:lnTo>
                  <a:pt x="3674232" y="1738287"/>
                </a:lnTo>
                <a:lnTo>
                  <a:pt x="3649387" y="1700872"/>
                </a:lnTo>
                <a:lnTo>
                  <a:pt x="3620138" y="1666968"/>
                </a:lnTo>
                <a:lnTo>
                  <a:pt x="3586892" y="1636970"/>
                </a:lnTo>
                <a:lnTo>
                  <a:pt x="3550055" y="1611271"/>
                </a:lnTo>
                <a:lnTo>
                  <a:pt x="3510036" y="1590265"/>
                </a:lnTo>
                <a:lnTo>
                  <a:pt x="3591185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52110" y="7683400"/>
            <a:ext cx="284035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Table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endParaRPr sz="3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0911" y="5149737"/>
            <a:ext cx="4804410" cy="4179570"/>
          </a:xfrm>
          <a:custGeom>
            <a:avLst/>
            <a:gdLst/>
            <a:ahLst/>
            <a:cxnLst/>
            <a:rect l="l" t="t" r="r" b="b"/>
            <a:pathLst>
              <a:path w="4804409" h="4179570">
                <a:moveTo>
                  <a:pt x="4462885" y="0"/>
                </a:moveTo>
                <a:lnTo>
                  <a:pt x="4345422" y="1561470"/>
                </a:lnTo>
                <a:lnTo>
                  <a:pt x="356337" y="1561470"/>
                </a:lnTo>
                <a:lnTo>
                  <a:pt x="307986" y="1564723"/>
                </a:lnTo>
                <a:lnTo>
                  <a:pt x="261611" y="1574199"/>
                </a:lnTo>
                <a:lnTo>
                  <a:pt x="217637" y="1589474"/>
                </a:lnTo>
                <a:lnTo>
                  <a:pt x="176489" y="1610122"/>
                </a:lnTo>
                <a:lnTo>
                  <a:pt x="138592" y="1635719"/>
                </a:lnTo>
                <a:lnTo>
                  <a:pt x="104371" y="1665841"/>
                </a:lnTo>
                <a:lnTo>
                  <a:pt x="74249" y="1700063"/>
                </a:lnTo>
                <a:lnTo>
                  <a:pt x="48651" y="1737959"/>
                </a:lnTo>
                <a:lnTo>
                  <a:pt x="28003" y="1779107"/>
                </a:lnTo>
                <a:lnTo>
                  <a:pt x="12729" y="1823081"/>
                </a:lnTo>
                <a:lnTo>
                  <a:pt x="3253" y="1869455"/>
                </a:lnTo>
                <a:lnTo>
                  <a:pt x="0" y="1917807"/>
                </a:lnTo>
                <a:lnTo>
                  <a:pt x="0" y="3822854"/>
                </a:lnTo>
                <a:lnTo>
                  <a:pt x="3253" y="3871206"/>
                </a:lnTo>
                <a:lnTo>
                  <a:pt x="12729" y="3917581"/>
                </a:lnTo>
                <a:lnTo>
                  <a:pt x="28003" y="3961554"/>
                </a:lnTo>
                <a:lnTo>
                  <a:pt x="48651" y="4002702"/>
                </a:lnTo>
                <a:lnTo>
                  <a:pt x="74249" y="4040599"/>
                </a:lnTo>
                <a:lnTo>
                  <a:pt x="104371" y="4074821"/>
                </a:lnTo>
                <a:lnTo>
                  <a:pt x="138592" y="4104943"/>
                </a:lnTo>
                <a:lnTo>
                  <a:pt x="176489" y="4130540"/>
                </a:lnTo>
                <a:lnTo>
                  <a:pt x="217637" y="4151188"/>
                </a:lnTo>
                <a:lnTo>
                  <a:pt x="261611" y="4166463"/>
                </a:lnTo>
                <a:lnTo>
                  <a:pt x="307986" y="4175939"/>
                </a:lnTo>
                <a:lnTo>
                  <a:pt x="356337" y="4179192"/>
                </a:lnTo>
                <a:lnTo>
                  <a:pt x="4447513" y="4179192"/>
                </a:lnTo>
                <a:lnTo>
                  <a:pt x="4495864" y="4175938"/>
                </a:lnTo>
                <a:lnTo>
                  <a:pt x="4542238" y="4166462"/>
                </a:lnTo>
                <a:lnTo>
                  <a:pt x="4586211" y="4151188"/>
                </a:lnTo>
                <a:lnTo>
                  <a:pt x="4627359" y="4130539"/>
                </a:lnTo>
                <a:lnTo>
                  <a:pt x="4665255" y="4104942"/>
                </a:lnTo>
                <a:lnTo>
                  <a:pt x="4699477" y="4074820"/>
                </a:lnTo>
                <a:lnTo>
                  <a:pt x="4729599" y="4040598"/>
                </a:lnTo>
                <a:lnTo>
                  <a:pt x="4755196" y="4002701"/>
                </a:lnTo>
                <a:lnTo>
                  <a:pt x="4775844" y="3961554"/>
                </a:lnTo>
                <a:lnTo>
                  <a:pt x="4791119" y="3917580"/>
                </a:lnTo>
                <a:lnTo>
                  <a:pt x="4800595" y="3871205"/>
                </a:lnTo>
                <a:lnTo>
                  <a:pt x="4803848" y="3822854"/>
                </a:lnTo>
                <a:lnTo>
                  <a:pt x="4803848" y="1917807"/>
                </a:lnTo>
                <a:lnTo>
                  <a:pt x="4800073" y="1865949"/>
                </a:lnTo>
                <a:lnTo>
                  <a:pt x="4789107" y="1816505"/>
                </a:lnTo>
                <a:lnTo>
                  <a:pt x="4771487" y="1769977"/>
                </a:lnTo>
                <a:lnTo>
                  <a:pt x="4747751" y="1726866"/>
                </a:lnTo>
                <a:lnTo>
                  <a:pt x="4718436" y="1687673"/>
                </a:lnTo>
                <a:lnTo>
                  <a:pt x="4684081" y="1652901"/>
                </a:lnTo>
                <a:lnTo>
                  <a:pt x="4645223" y="1623050"/>
                </a:lnTo>
                <a:lnTo>
                  <a:pt x="4602400" y="1598623"/>
                </a:lnTo>
                <a:lnTo>
                  <a:pt x="4556149" y="1580121"/>
                </a:lnTo>
                <a:lnTo>
                  <a:pt x="4462885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40464" y="7411157"/>
            <a:ext cx="3195320" cy="1170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2065" algn="ctr">
              <a:lnSpc>
                <a:spcPts val="4495"/>
              </a:lnSpc>
              <a:spcBef>
                <a:spcPts val="125"/>
              </a:spcBef>
            </a:pPr>
            <a:r>
              <a:rPr sz="3850" b="1" spc="-1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ts val="4495"/>
              </a:lnSpc>
            </a:pP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save</a:t>
            </a:r>
            <a:r>
              <a:rPr sz="3850" b="1" spc="-8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1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24</a:t>
            </a:fld>
            <a:endParaRPr spc="-5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163" y="9898852"/>
            <a:ext cx="1272740" cy="1000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35690"/>
            <a:ext cx="2902585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950" b="1" spc="-480" dirty="0">
                <a:solidFill>
                  <a:srgbClr val="78AAD5"/>
                </a:solidFill>
                <a:latin typeface="Arial"/>
                <a:cs typeface="Arial"/>
              </a:rPr>
              <a:t>T</a:t>
            </a:r>
            <a:r>
              <a:rPr sz="4950" b="1" spc="-95" dirty="0">
                <a:solidFill>
                  <a:srgbClr val="78AAD5"/>
                </a:solidFill>
                <a:latin typeface="Arial"/>
                <a:cs typeface="Arial"/>
              </a:rPr>
              <a:t>r</a:t>
            </a:r>
            <a:r>
              <a:rPr sz="4950" b="1" spc="-235" dirty="0">
                <a:solidFill>
                  <a:srgbClr val="78AAD5"/>
                </a:solidFill>
                <a:latin typeface="Arial"/>
                <a:cs typeface="Arial"/>
              </a:rPr>
              <a:t>ans</a:t>
            </a:r>
            <a:r>
              <a:rPr sz="4950" b="1" spc="-190" dirty="0">
                <a:solidFill>
                  <a:srgbClr val="78AAD5"/>
                </a:solidFill>
                <a:latin typeface="Arial"/>
                <a:cs typeface="Arial"/>
              </a:rPr>
              <a:t>f</a:t>
            </a:r>
            <a:r>
              <a:rPr sz="4950" b="1" spc="-125" dirty="0">
                <a:solidFill>
                  <a:srgbClr val="78AAD5"/>
                </a:solidFill>
                <a:latin typeface="Arial"/>
                <a:cs typeface="Arial"/>
              </a:rPr>
              <a:t>orm</a:t>
            </a:r>
            <a:endParaRPr sz="4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154407" y="81692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(Applied) </a:t>
            </a:r>
            <a:r>
              <a:rPr spc="30" dirty="0"/>
              <a:t>Data</a:t>
            </a:r>
            <a:r>
              <a:rPr spc="-400" dirty="0"/>
              <a:t> </a:t>
            </a:r>
            <a:r>
              <a:rPr spc="175" dirty="0"/>
              <a:t>Science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652" y="3158421"/>
            <a:ext cx="14512612" cy="7773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040" y="1233781"/>
            <a:ext cx="15030450" cy="12674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1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336" y="1670546"/>
            <a:ext cx="13912750" cy="945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8256" y="510844"/>
            <a:ext cx="10781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/>
              <a:t>Proportion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95" dirty="0"/>
              <a:t>boys</a:t>
            </a:r>
            <a:r>
              <a:rPr sz="4950" spc="-130" dirty="0"/>
              <a:t> </a:t>
            </a:r>
            <a:r>
              <a:rPr sz="4950" spc="45" dirty="0"/>
              <a:t>with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90" dirty="0"/>
              <a:t>name</a:t>
            </a:r>
            <a:r>
              <a:rPr sz="4950" spc="-130" dirty="0"/>
              <a:t> </a:t>
            </a:r>
            <a:r>
              <a:rPr sz="4950" spc="-25" dirty="0"/>
              <a:t>Garrett</a:t>
            </a:r>
            <a:endParaRPr sz="4950"/>
          </a:p>
        </p:txBody>
      </p:sp>
      <p:sp>
        <p:nvSpPr>
          <p:cNvPr id="5" name="object 5"/>
          <p:cNvSpPr/>
          <p:nvPr/>
        </p:nvSpPr>
        <p:spPr>
          <a:xfrm>
            <a:off x="14033582" y="5238040"/>
            <a:ext cx="6070600" cy="6070600"/>
          </a:xfrm>
          <a:custGeom>
            <a:avLst/>
            <a:gdLst/>
            <a:ahLst/>
            <a:cxnLst/>
            <a:rect l="l" t="t" r="r" b="b"/>
            <a:pathLst>
              <a:path w="6070600" h="6070600">
                <a:moveTo>
                  <a:pt x="6070518" y="0"/>
                </a:moveTo>
                <a:lnTo>
                  <a:pt x="0" y="6070515"/>
                </a:lnTo>
                <a:lnTo>
                  <a:pt x="2640928" y="6070515"/>
                </a:lnTo>
                <a:lnTo>
                  <a:pt x="6070518" y="2640927"/>
                </a:lnTo>
                <a:lnTo>
                  <a:pt x="607051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900000">
            <a:off x="15256829" y="8597493"/>
            <a:ext cx="4827569" cy="83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95"/>
              </a:lnSpc>
            </a:pPr>
            <a:r>
              <a:rPr sz="6600" b="1" spc="-1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6600" b="1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600" b="1" spc="50" dirty="0">
                <a:solidFill>
                  <a:srgbClr val="FFFFFF"/>
                </a:solidFill>
                <a:latin typeface="Calibri"/>
                <a:cs typeface="Calibri"/>
              </a:rPr>
              <a:t>geom?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0121" y="173650"/>
            <a:ext cx="15728910" cy="8955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7573" y="8877081"/>
            <a:ext cx="14476730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babynames)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geom_line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0456" y="173646"/>
            <a:ext cx="15728236" cy="895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27573" y="8877081"/>
            <a:ext cx="14791055" cy="17430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ggplot(data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babynames)</a:t>
            </a:r>
            <a:r>
              <a:rPr sz="4100" spc="10" dirty="0">
                <a:latin typeface="Courier New"/>
                <a:cs typeface="Courier New"/>
              </a:rPr>
              <a:t> +</a:t>
            </a:r>
            <a:endParaRPr sz="4100">
              <a:latin typeface="Courier New"/>
              <a:cs typeface="Courier New"/>
            </a:endParaRPr>
          </a:p>
          <a:p>
            <a:pPr marL="640715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geom_point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aes(x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year, </a:t>
            </a:r>
            <a:r>
              <a:rPr sz="4100" spc="10" dirty="0">
                <a:latin typeface="Courier New"/>
                <a:cs typeface="Courier New"/>
              </a:rPr>
              <a:t>y =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409B-DA21-A872-4C27-4CA3EAE4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0" y="320675"/>
            <a:ext cx="6856616" cy="1269578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057F49-AACF-1083-53A1-D569C7F6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08" y="2752576"/>
            <a:ext cx="15228083" cy="58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38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461" y="410434"/>
            <a:ext cx="8703015" cy="4955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0292" y="5951566"/>
            <a:ext cx="7945755" cy="4441825"/>
          </a:xfrm>
          <a:custGeom>
            <a:avLst/>
            <a:gdLst/>
            <a:ahLst/>
            <a:cxnLst/>
            <a:rect l="l" t="t" r="r" b="b"/>
            <a:pathLst>
              <a:path w="7945755" h="4441825">
                <a:moveTo>
                  <a:pt x="0" y="4441605"/>
                </a:moveTo>
                <a:lnTo>
                  <a:pt x="7945346" y="4441605"/>
                </a:lnTo>
                <a:lnTo>
                  <a:pt x="7945346" y="0"/>
                </a:lnTo>
                <a:lnTo>
                  <a:pt x="0" y="0"/>
                </a:lnTo>
                <a:lnTo>
                  <a:pt x="0" y="444160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0292" y="9525349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0292" y="8058138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0292" y="6591110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1566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6169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0181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4194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0292" y="10258955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0292" y="8791743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0292" y="7324716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5150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91629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31755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71881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09056" y="9996482"/>
            <a:ext cx="887257" cy="209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5143" y="9682393"/>
            <a:ext cx="84710" cy="84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18683" y="9795523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72222" y="9522874"/>
            <a:ext cx="4364962" cy="7108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6015" y="9197785"/>
            <a:ext cx="138250" cy="115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13094" y="9022497"/>
            <a:ext cx="191606" cy="1465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73530" y="8863344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7070" y="8649001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80610" y="8393770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33967" y="8271472"/>
            <a:ext cx="138250" cy="91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41047" y="7895226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94586" y="7654480"/>
            <a:ext cx="84710" cy="847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8126" y="7410434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01483" y="7232580"/>
            <a:ext cx="84710" cy="847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55023" y="6750721"/>
            <a:ext cx="352226" cy="2123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76078" y="6562965"/>
            <a:ext cx="84710" cy="84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29618" y="6111177"/>
            <a:ext cx="84710" cy="847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83158" y="6624389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36514" y="7122016"/>
            <a:ext cx="84710" cy="847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90054" y="7437571"/>
            <a:ext cx="84710" cy="847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43594" y="7653564"/>
            <a:ext cx="84710" cy="847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97134" y="7964902"/>
            <a:ext cx="84710" cy="84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50673" y="8230951"/>
            <a:ext cx="84710" cy="84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04030" y="8519002"/>
            <a:ext cx="138250" cy="1334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1109" y="8790735"/>
            <a:ext cx="191789" cy="1090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71546" y="8954289"/>
            <a:ext cx="191789" cy="22717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32165" y="9249491"/>
            <a:ext cx="84710" cy="847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274281" y="1014045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4281" y="8673248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3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74281" y="720621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3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740053" y="10258955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40053" y="879174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40053" y="7324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51502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91629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31755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71881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955263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95390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35516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375643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556184" y="10633135"/>
            <a:ext cx="41402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0" dirty="0">
                <a:latin typeface="Arial"/>
                <a:cs typeface="Arial"/>
              </a:rPr>
              <a:t>y</a:t>
            </a:r>
            <a:r>
              <a:rPr sz="1550" spc="10" dirty="0">
                <a:latin typeface="Arial"/>
                <a:cs typeface="Arial"/>
              </a:rPr>
              <a:t>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74857" y="7957988"/>
            <a:ext cx="227329" cy="4292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5"/>
              </a:lnSpc>
            </a:pPr>
            <a:r>
              <a:rPr sz="1550" spc="-5" dirty="0">
                <a:latin typeface="Arial"/>
                <a:cs typeface="Arial"/>
              </a:rPr>
              <a:t>prop</a:t>
            </a:r>
            <a:endParaRPr sz="15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1169911" y="5951566"/>
            <a:ext cx="7945755" cy="4441825"/>
          </a:xfrm>
          <a:custGeom>
            <a:avLst/>
            <a:gdLst/>
            <a:ahLst/>
            <a:cxnLst/>
            <a:rect l="l" t="t" r="r" b="b"/>
            <a:pathLst>
              <a:path w="7945755" h="4441825">
                <a:moveTo>
                  <a:pt x="0" y="4441605"/>
                </a:moveTo>
                <a:lnTo>
                  <a:pt x="7945346" y="4441605"/>
                </a:lnTo>
                <a:lnTo>
                  <a:pt x="7945346" y="0"/>
                </a:lnTo>
                <a:lnTo>
                  <a:pt x="0" y="0"/>
                </a:lnTo>
                <a:lnTo>
                  <a:pt x="0" y="444160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69908" y="9525349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169908" y="8058138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169908" y="6591110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601182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741307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88143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021559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9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169908" y="10258955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69908" y="8791743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169908" y="7324716"/>
            <a:ext cx="7945755" cy="0"/>
          </a:xfrm>
          <a:custGeom>
            <a:avLst/>
            <a:gdLst/>
            <a:ahLst/>
            <a:cxnLst/>
            <a:rect l="l" t="t" r="r" b="b"/>
            <a:pathLst>
              <a:path w="7945755">
                <a:moveTo>
                  <a:pt x="0" y="0"/>
                </a:moveTo>
                <a:lnTo>
                  <a:pt x="7945346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53111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671244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811371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951498" y="5951566"/>
            <a:ext cx="0" cy="4441825"/>
          </a:xfrm>
          <a:custGeom>
            <a:avLst/>
            <a:gdLst/>
            <a:ahLst/>
            <a:cxnLst/>
            <a:rect l="l" t="t" r="r" b="b"/>
            <a:pathLst>
              <a:path h="4441825">
                <a:moveTo>
                  <a:pt x="0" y="4441605"/>
                </a:moveTo>
                <a:lnTo>
                  <a:pt x="0" y="0"/>
                </a:lnTo>
              </a:path>
            </a:pathLst>
          </a:custGeom>
          <a:ln w="19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531118" y="6153440"/>
            <a:ext cx="7223125" cy="4037965"/>
          </a:xfrm>
          <a:custGeom>
            <a:avLst/>
            <a:gdLst/>
            <a:ahLst/>
            <a:cxnLst/>
            <a:rect l="l" t="t" r="r" b="b"/>
            <a:pathLst>
              <a:path w="7223125" h="4037965">
                <a:moveTo>
                  <a:pt x="0" y="3944345"/>
                </a:moveTo>
                <a:lnTo>
                  <a:pt x="53539" y="4010536"/>
                </a:lnTo>
                <a:lnTo>
                  <a:pt x="106896" y="3925092"/>
                </a:lnTo>
                <a:lnTo>
                  <a:pt x="160436" y="3935910"/>
                </a:lnTo>
                <a:lnTo>
                  <a:pt x="213975" y="3926192"/>
                </a:lnTo>
                <a:lnTo>
                  <a:pt x="267515" y="3991650"/>
                </a:lnTo>
                <a:lnTo>
                  <a:pt x="321055" y="3908224"/>
                </a:lnTo>
                <a:lnTo>
                  <a:pt x="374412" y="3917575"/>
                </a:lnTo>
                <a:lnTo>
                  <a:pt x="427951" y="3992567"/>
                </a:lnTo>
                <a:lnTo>
                  <a:pt x="481491" y="3908224"/>
                </a:lnTo>
                <a:lnTo>
                  <a:pt x="535031" y="3921608"/>
                </a:lnTo>
                <a:lnTo>
                  <a:pt x="588571" y="3944345"/>
                </a:lnTo>
                <a:lnTo>
                  <a:pt x="641927" y="3915741"/>
                </a:lnTo>
                <a:lnTo>
                  <a:pt x="695467" y="3923625"/>
                </a:lnTo>
                <a:lnTo>
                  <a:pt x="749007" y="3976248"/>
                </a:lnTo>
                <a:lnTo>
                  <a:pt x="802547" y="3885304"/>
                </a:lnTo>
                <a:lnTo>
                  <a:pt x="856087" y="3571216"/>
                </a:lnTo>
                <a:lnTo>
                  <a:pt x="909443" y="3684346"/>
                </a:lnTo>
                <a:lnTo>
                  <a:pt x="962983" y="3850100"/>
                </a:lnTo>
                <a:lnTo>
                  <a:pt x="1016523" y="3901623"/>
                </a:lnTo>
                <a:lnTo>
                  <a:pt x="1070063" y="3843132"/>
                </a:lnTo>
                <a:lnTo>
                  <a:pt x="1123602" y="3965797"/>
                </a:lnTo>
                <a:lnTo>
                  <a:pt x="1176959" y="3972765"/>
                </a:lnTo>
                <a:lnTo>
                  <a:pt x="1230499" y="3935360"/>
                </a:lnTo>
                <a:lnTo>
                  <a:pt x="1284039" y="3967814"/>
                </a:lnTo>
                <a:lnTo>
                  <a:pt x="1337578" y="3982483"/>
                </a:lnTo>
                <a:lnTo>
                  <a:pt x="1391118" y="3891538"/>
                </a:lnTo>
                <a:lnTo>
                  <a:pt x="1444658" y="3911157"/>
                </a:lnTo>
                <a:lnTo>
                  <a:pt x="1498015" y="3858534"/>
                </a:lnTo>
                <a:lnTo>
                  <a:pt x="1551554" y="4022454"/>
                </a:lnTo>
                <a:lnTo>
                  <a:pt x="1605094" y="3985783"/>
                </a:lnTo>
                <a:lnTo>
                  <a:pt x="1658634" y="3965614"/>
                </a:lnTo>
                <a:lnTo>
                  <a:pt x="1712174" y="3968914"/>
                </a:lnTo>
                <a:lnTo>
                  <a:pt x="1765530" y="4017870"/>
                </a:lnTo>
                <a:lnTo>
                  <a:pt x="1819070" y="3974415"/>
                </a:lnTo>
                <a:lnTo>
                  <a:pt x="1872610" y="3980649"/>
                </a:lnTo>
                <a:lnTo>
                  <a:pt x="1926150" y="4006869"/>
                </a:lnTo>
                <a:lnTo>
                  <a:pt x="1979690" y="4003018"/>
                </a:lnTo>
                <a:lnTo>
                  <a:pt x="2033046" y="3992200"/>
                </a:lnTo>
                <a:lnTo>
                  <a:pt x="2086586" y="3984133"/>
                </a:lnTo>
                <a:lnTo>
                  <a:pt x="2140126" y="3994767"/>
                </a:lnTo>
                <a:lnTo>
                  <a:pt x="2193666" y="4003568"/>
                </a:lnTo>
                <a:lnTo>
                  <a:pt x="2247205" y="3984133"/>
                </a:lnTo>
                <a:lnTo>
                  <a:pt x="2300562" y="3999168"/>
                </a:lnTo>
                <a:lnTo>
                  <a:pt x="2354102" y="4011269"/>
                </a:lnTo>
                <a:lnTo>
                  <a:pt x="2407642" y="4012369"/>
                </a:lnTo>
                <a:lnTo>
                  <a:pt x="2461181" y="3999168"/>
                </a:lnTo>
                <a:lnTo>
                  <a:pt x="2514721" y="4005769"/>
                </a:lnTo>
                <a:lnTo>
                  <a:pt x="2568078" y="4025754"/>
                </a:lnTo>
                <a:lnTo>
                  <a:pt x="2621617" y="4003385"/>
                </a:lnTo>
                <a:lnTo>
                  <a:pt x="2675157" y="4037856"/>
                </a:lnTo>
                <a:lnTo>
                  <a:pt x="2728697" y="4006685"/>
                </a:lnTo>
                <a:lnTo>
                  <a:pt x="2782237" y="4005769"/>
                </a:lnTo>
                <a:lnTo>
                  <a:pt x="2835593" y="4022087"/>
                </a:lnTo>
                <a:lnTo>
                  <a:pt x="2889133" y="4003202"/>
                </a:lnTo>
                <a:lnTo>
                  <a:pt x="2942673" y="3997151"/>
                </a:lnTo>
                <a:lnTo>
                  <a:pt x="2996213" y="4010353"/>
                </a:lnTo>
                <a:lnTo>
                  <a:pt x="3049753" y="4004852"/>
                </a:lnTo>
                <a:lnTo>
                  <a:pt x="3103109" y="4008702"/>
                </a:lnTo>
                <a:lnTo>
                  <a:pt x="3156649" y="3977349"/>
                </a:lnTo>
                <a:lnTo>
                  <a:pt x="3210189" y="3970564"/>
                </a:lnTo>
                <a:lnTo>
                  <a:pt x="3263729" y="3990917"/>
                </a:lnTo>
                <a:lnTo>
                  <a:pt x="3317269" y="3998068"/>
                </a:lnTo>
                <a:lnTo>
                  <a:pt x="3370625" y="3961213"/>
                </a:lnTo>
                <a:lnTo>
                  <a:pt x="3424165" y="3989267"/>
                </a:lnTo>
                <a:lnTo>
                  <a:pt x="3477705" y="3978082"/>
                </a:lnTo>
                <a:lnTo>
                  <a:pt x="3531244" y="3967631"/>
                </a:lnTo>
                <a:lnTo>
                  <a:pt x="3584784" y="3985416"/>
                </a:lnTo>
                <a:lnTo>
                  <a:pt x="3638141" y="3967264"/>
                </a:lnTo>
                <a:lnTo>
                  <a:pt x="3691681" y="3968731"/>
                </a:lnTo>
                <a:lnTo>
                  <a:pt x="3745220" y="3972398"/>
                </a:lnTo>
                <a:lnTo>
                  <a:pt x="3798760" y="3964880"/>
                </a:lnTo>
                <a:lnTo>
                  <a:pt x="3852300" y="3978265"/>
                </a:lnTo>
                <a:lnTo>
                  <a:pt x="3905657" y="3985233"/>
                </a:lnTo>
                <a:lnTo>
                  <a:pt x="3959196" y="3985600"/>
                </a:lnTo>
                <a:lnTo>
                  <a:pt x="4012736" y="3983216"/>
                </a:lnTo>
                <a:lnTo>
                  <a:pt x="4066276" y="3987066"/>
                </a:lnTo>
                <a:lnTo>
                  <a:pt x="4119816" y="3970748"/>
                </a:lnTo>
                <a:lnTo>
                  <a:pt x="4173356" y="3982849"/>
                </a:lnTo>
                <a:lnTo>
                  <a:pt x="4226712" y="3974048"/>
                </a:lnTo>
                <a:lnTo>
                  <a:pt x="4280252" y="3982116"/>
                </a:lnTo>
                <a:lnTo>
                  <a:pt x="4333792" y="3957730"/>
                </a:lnTo>
                <a:lnTo>
                  <a:pt x="4387332" y="3929676"/>
                </a:lnTo>
                <a:lnTo>
                  <a:pt x="4440871" y="3878887"/>
                </a:lnTo>
                <a:lnTo>
                  <a:pt x="4494228" y="3881087"/>
                </a:lnTo>
                <a:lnTo>
                  <a:pt x="4547768" y="3881087"/>
                </a:lnTo>
                <a:lnTo>
                  <a:pt x="4601308" y="3848816"/>
                </a:lnTo>
                <a:lnTo>
                  <a:pt x="4654847" y="3828464"/>
                </a:lnTo>
                <a:lnTo>
                  <a:pt x="4708387" y="3788309"/>
                </a:lnTo>
                <a:lnTo>
                  <a:pt x="4761744" y="3714417"/>
                </a:lnTo>
                <a:lnTo>
                  <a:pt x="4815284" y="3642908"/>
                </a:lnTo>
                <a:lnTo>
                  <a:pt x="4868823" y="3617422"/>
                </a:lnTo>
                <a:lnTo>
                  <a:pt x="4922363" y="3629890"/>
                </a:lnTo>
                <a:lnTo>
                  <a:pt x="4975903" y="3658310"/>
                </a:lnTo>
                <a:lnTo>
                  <a:pt x="5029259" y="3630440"/>
                </a:lnTo>
                <a:lnTo>
                  <a:pt x="5082799" y="3593035"/>
                </a:lnTo>
                <a:lnTo>
                  <a:pt x="5136339" y="3602386"/>
                </a:lnTo>
                <a:lnTo>
                  <a:pt x="5189879" y="3487606"/>
                </a:lnTo>
                <a:lnTo>
                  <a:pt x="5243419" y="3411880"/>
                </a:lnTo>
                <a:lnTo>
                  <a:pt x="5296775" y="3117961"/>
                </a:lnTo>
                <a:lnTo>
                  <a:pt x="5350315" y="3086607"/>
                </a:lnTo>
                <a:lnTo>
                  <a:pt x="5403855" y="2925254"/>
                </a:lnTo>
                <a:lnTo>
                  <a:pt x="5457395" y="2973293"/>
                </a:lnTo>
                <a:lnTo>
                  <a:pt x="5510935" y="2911503"/>
                </a:lnTo>
                <a:lnTo>
                  <a:pt x="5564291" y="2752350"/>
                </a:lnTo>
                <a:lnTo>
                  <a:pt x="5617831" y="2538007"/>
                </a:lnTo>
                <a:lnTo>
                  <a:pt x="5671371" y="2282776"/>
                </a:lnTo>
                <a:lnTo>
                  <a:pt x="5724911" y="2160478"/>
                </a:lnTo>
                <a:lnTo>
                  <a:pt x="5778450" y="2166712"/>
                </a:lnTo>
                <a:lnTo>
                  <a:pt x="5831807" y="1784233"/>
                </a:lnTo>
                <a:lnTo>
                  <a:pt x="5885347" y="1543487"/>
                </a:lnTo>
                <a:lnTo>
                  <a:pt x="5938886" y="1299257"/>
                </a:lnTo>
                <a:lnTo>
                  <a:pt x="5992426" y="1121402"/>
                </a:lnTo>
                <a:lnTo>
                  <a:pt x="6045966" y="757441"/>
                </a:lnTo>
                <a:lnTo>
                  <a:pt x="6099323" y="679882"/>
                </a:lnTo>
                <a:lnTo>
                  <a:pt x="6152862" y="668881"/>
                </a:lnTo>
                <a:lnTo>
                  <a:pt x="6206402" y="698218"/>
                </a:lnTo>
                <a:lnTo>
                  <a:pt x="6259942" y="767343"/>
                </a:lnTo>
                <a:lnTo>
                  <a:pt x="6313482" y="639544"/>
                </a:lnTo>
                <a:lnTo>
                  <a:pt x="6366838" y="451971"/>
                </a:lnTo>
                <a:lnTo>
                  <a:pt x="6420378" y="0"/>
                </a:lnTo>
                <a:lnTo>
                  <a:pt x="6473918" y="513212"/>
                </a:lnTo>
                <a:lnTo>
                  <a:pt x="6527458" y="1010839"/>
                </a:lnTo>
                <a:lnTo>
                  <a:pt x="6580998" y="1326577"/>
                </a:lnTo>
                <a:lnTo>
                  <a:pt x="6634538" y="1542570"/>
                </a:lnTo>
                <a:lnTo>
                  <a:pt x="6687894" y="1853724"/>
                </a:lnTo>
                <a:lnTo>
                  <a:pt x="6741434" y="2119957"/>
                </a:lnTo>
                <a:lnTo>
                  <a:pt x="6794974" y="2408008"/>
                </a:lnTo>
                <a:lnTo>
                  <a:pt x="6848513" y="2456781"/>
                </a:lnTo>
                <a:lnTo>
                  <a:pt x="6902053" y="2679741"/>
                </a:lnTo>
                <a:lnTo>
                  <a:pt x="6955410" y="2703944"/>
                </a:lnTo>
                <a:lnTo>
                  <a:pt x="7008950" y="2701927"/>
                </a:lnTo>
                <a:lnTo>
                  <a:pt x="7062489" y="2843294"/>
                </a:lnTo>
                <a:lnTo>
                  <a:pt x="7116029" y="2930205"/>
                </a:lnTo>
                <a:lnTo>
                  <a:pt x="7169569" y="2985578"/>
                </a:lnTo>
                <a:lnTo>
                  <a:pt x="7222926" y="3138497"/>
                </a:lnTo>
              </a:path>
            </a:pathLst>
          </a:custGeom>
          <a:ln w="19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0653896" y="1014045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653896" y="8673248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3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653896" y="7206219"/>
            <a:ext cx="43878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3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1119668" y="10258955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119668" y="879174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119668" y="7324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39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531118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671244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811371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951498" y="10393171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50239"/>
                </a:moveTo>
                <a:lnTo>
                  <a:pt x="0" y="0"/>
                </a:lnTo>
              </a:path>
            </a:pathLst>
          </a:custGeom>
          <a:ln w="1961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1334879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3475005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3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5615132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7755258" y="10424476"/>
            <a:ext cx="3924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3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4935799" y="10633135"/>
            <a:ext cx="41402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0" dirty="0">
                <a:latin typeface="Arial"/>
                <a:cs typeface="Arial"/>
              </a:rPr>
              <a:t>y</a:t>
            </a:r>
            <a:r>
              <a:rPr sz="1550" spc="10" dirty="0">
                <a:latin typeface="Arial"/>
                <a:cs typeface="Arial"/>
              </a:rPr>
              <a:t>ear</a:t>
            </a:r>
            <a:endParaRPr sz="15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354473" y="7957988"/>
            <a:ext cx="227329" cy="4292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5"/>
              </a:lnSpc>
            </a:pPr>
            <a:r>
              <a:rPr sz="1550" spc="-5" dirty="0">
                <a:latin typeface="Arial"/>
                <a:cs typeface="Arial"/>
              </a:rPr>
              <a:t>prop</a:t>
            </a:r>
            <a:endParaRPr sz="155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0404077" y="410434"/>
            <a:ext cx="8703015" cy="49555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24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8280" y="10695023"/>
            <a:ext cx="884555" cy="614045"/>
          </a:xfrm>
          <a:custGeom>
            <a:avLst/>
            <a:gdLst/>
            <a:ahLst/>
            <a:cxnLst/>
            <a:rect l="l" t="t" r="r" b="b"/>
            <a:pathLst>
              <a:path w="884554" h="614045">
                <a:moveTo>
                  <a:pt x="0" y="613532"/>
                </a:moveTo>
                <a:lnTo>
                  <a:pt x="884373" y="613532"/>
                </a:lnTo>
                <a:lnTo>
                  <a:pt x="884373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4537" y="10695023"/>
            <a:ext cx="1738630" cy="614045"/>
          </a:xfrm>
          <a:custGeom>
            <a:avLst/>
            <a:gdLst/>
            <a:ahLst/>
            <a:cxnLst/>
            <a:rect l="l" t="t" r="r" b="b"/>
            <a:pathLst>
              <a:path w="1738629" h="614045">
                <a:moveTo>
                  <a:pt x="0" y="613532"/>
                </a:moveTo>
                <a:lnTo>
                  <a:pt x="1738485" y="613532"/>
                </a:lnTo>
                <a:lnTo>
                  <a:pt x="1738485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4906" y="10695023"/>
            <a:ext cx="1191260" cy="614045"/>
          </a:xfrm>
          <a:custGeom>
            <a:avLst/>
            <a:gdLst/>
            <a:ahLst/>
            <a:cxnLst/>
            <a:rect l="l" t="t" r="r" b="b"/>
            <a:pathLst>
              <a:path w="1191259" h="614045">
                <a:moveTo>
                  <a:pt x="0" y="613532"/>
                </a:moveTo>
                <a:lnTo>
                  <a:pt x="1190826" y="613532"/>
                </a:lnTo>
                <a:lnTo>
                  <a:pt x="1190826" y="0"/>
                </a:lnTo>
                <a:lnTo>
                  <a:pt x="0" y="0"/>
                </a:lnTo>
                <a:lnTo>
                  <a:pt x="0" y="6135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69579" y="2649134"/>
          <a:ext cx="6715757" cy="86384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8524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0.0787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5442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4664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0.0431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3533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35" dirty="0">
                          <a:latin typeface="Calibri"/>
                          <a:cs typeface="Calibri"/>
                        </a:rPr>
                        <a:t>Gideon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04342" y="741203"/>
            <a:ext cx="469011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90" dirty="0"/>
              <a:t>How </a:t>
            </a:r>
            <a:r>
              <a:rPr sz="5750" spc="15" dirty="0"/>
              <a:t>to</a:t>
            </a:r>
            <a:r>
              <a:rPr sz="5750" spc="-440" dirty="0"/>
              <a:t> </a:t>
            </a:r>
            <a:r>
              <a:rPr sz="5750" spc="30" dirty="0"/>
              <a:t>isolate?</a:t>
            </a:r>
            <a:endParaRPr sz="575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580799" y="2649134"/>
          <a:ext cx="6715757" cy="293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892815" y="4135585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42557" y="0"/>
                </a:lnTo>
                <a:lnTo>
                  <a:pt x="2163499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35370" y="4047629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25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2458" y="4290833"/>
            <a:ext cx="477329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spc="405" dirty="0">
                <a:solidFill>
                  <a:srgbClr val="F3F3F3"/>
                </a:solidFill>
                <a:latin typeface="Calibri"/>
                <a:cs typeface="Calibri"/>
              </a:rPr>
              <a:t>dplyr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4225" y="3305263"/>
            <a:ext cx="4062039" cy="4690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8494" y="1128626"/>
            <a:ext cx="23075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dplyr</a:t>
            </a:r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3210560">
              <a:lnSpc>
                <a:spcPct val="100000"/>
              </a:lnSpc>
              <a:spcBef>
                <a:spcPts val="2320"/>
              </a:spcBef>
            </a:pPr>
            <a:r>
              <a:rPr spc="-175" dirty="0"/>
              <a:t>A </a:t>
            </a:r>
            <a:r>
              <a:rPr spc="100" dirty="0"/>
              <a:t>package </a:t>
            </a:r>
            <a:r>
              <a:rPr spc="40" dirty="0"/>
              <a:t>that </a:t>
            </a:r>
            <a:r>
              <a:rPr spc="45" dirty="0"/>
              <a:t>transforms</a:t>
            </a:r>
            <a:r>
              <a:rPr spc="-509" dirty="0"/>
              <a:t> </a:t>
            </a:r>
            <a:r>
              <a:rPr spc="40" dirty="0"/>
              <a:t>data.</a:t>
            </a:r>
          </a:p>
          <a:p>
            <a:pPr marL="3210560" marR="5080">
              <a:lnSpc>
                <a:spcPct val="104099"/>
              </a:lnSpc>
              <a:spcBef>
                <a:spcPts val="1980"/>
              </a:spcBef>
            </a:pPr>
            <a:r>
              <a:rPr spc="95" dirty="0"/>
              <a:t>dplyr</a:t>
            </a:r>
            <a:r>
              <a:rPr spc="-145" dirty="0"/>
              <a:t> </a:t>
            </a:r>
            <a:r>
              <a:rPr spc="80" dirty="0"/>
              <a:t>implements</a:t>
            </a:r>
            <a:r>
              <a:rPr spc="-145" dirty="0"/>
              <a:t> </a:t>
            </a:r>
            <a:r>
              <a:rPr spc="120" dirty="0"/>
              <a:t>a</a:t>
            </a:r>
            <a:r>
              <a:rPr spc="-145" dirty="0"/>
              <a:t> </a:t>
            </a:r>
            <a:r>
              <a:rPr i="1" spc="45" dirty="0">
                <a:latin typeface="Calibri"/>
                <a:cs typeface="Calibri"/>
              </a:rPr>
              <a:t>grammar</a:t>
            </a:r>
            <a:r>
              <a:rPr i="1" spc="-185" dirty="0">
                <a:latin typeface="Calibri"/>
                <a:cs typeface="Calibri"/>
              </a:rPr>
              <a:t> </a:t>
            </a:r>
            <a:r>
              <a:rPr spc="-20" dirty="0"/>
              <a:t>for  </a:t>
            </a:r>
            <a:r>
              <a:rPr spc="55" dirty="0"/>
              <a:t>transforming </a:t>
            </a:r>
            <a:r>
              <a:rPr spc="70" dirty="0"/>
              <a:t>tabular</a:t>
            </a:r>
            <a:r>
              <a:rPr spc="-325" dirty="0"/>
              <a:t> </a:t>
            </a:r>
            <a:r>
              <a:rPr spc="40" dirty="0"/>
              <a:t>data.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33</a:t>
            </a:fld>
            <a:endParaRPr spc="-5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5618" y="1128626"/>
            <a:ext cx="59626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Isolating</a:t>
            </a:r>
            <a:r>
              <a:rPr spc="-275" dirty="0"/>
              <a:t> </a:t>
            </a:r>
            <a:r>
              <a:rPr spc="90" dirty="0"/>
              <a:t>data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34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5578752" y="4158900"/>
            <a:ext cx="8893175" cy="2884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6940" marR="5080" indent="-301625">
              <a:lnSpc>
                <a:spcPct val="106000"/>
              </a:lnSpc>
              <a:spcBef>
                <a:spcPts val="90"/>
              </a:spcBef>
            </a:pPr>
            <a:r>
              <a:rPr sz="5900" b="1" spc="-140" dirty="0">
                <a:solidFill>
                  <a:srgbClr val="78AAD6"/>
                </a:solidFill>
                <a:latin typeface="Arial"/>
                <a:cs typeface="Arial"/>
              </a:rPr>
              <a:t>select()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100" dirty="0">
                <a:latin typeface="Calibri"/>
                <a:cs typeface="Calibri"/>
              </a:rPr>
              <a:t>extract</a:t>
            </a:r>
            <a:r>
              <a:rPr sz="5900" spc="-615" dirty="0">
                <a:latin typeface="Calibri"/>
                <a:cs typeface="Calibri"/>
              </a:rPr>
              <a:t> </a:t>
            </a:r>
            <a:r>
              <a:rPr sz="5900" b="1" spc="-175" dirty="0">
                <a:solidFill>
                  <a:srgbClr val="78AAD6"/>
                </a:solidFill>
                <a:latin typeface="Arial"/>
                <a:cs typeface="Arial"/>
              </a:rPr>
              <a:t>variables  </a:t>
            </a:r>
            <a:r>
              <a:rPr sz="5900" b="1" spc="40" dirty="0">
                <a:solidFill>
                  <a:srgbClr val="91B473"/>
                </a:solidFill>
                <a:latin typeface="Arial"/>
                <a:cs typeface="Arial"/>
              </a:rPr>
              <a:t>filter()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100" dirty="0">
                <a:latin typeface="Calibri"/>
                <a:cs typeface="Calibri"/>
              </a:rPr>
              <a:t>extract</a:t>
            </a:r>
            <a:r>
              <a:rPr sz="5900" spc="-775" dirty="0">
                <a:latin typeface="Calibri"/>
                <a:cs typeface="Calibri"/>
              </a:rPr>
              <a:t> </a:t>
            </a:r>
            <a:r>
              <a:rPr sz="5900" b="1" spc="-450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5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5900" b="1" spc="-130" dirty="0">
                <a:solidFill>
                  <a:srgbClr val="91B473"/>
                </a:solidFill>
                <a:latin typeface="Arial"/>
                <a:cs typeface="Arial"/>
              </a:rPr>
              <a:t>arrange() </a:t>
            </a:r>
            <a:r>
              <a:rPr sz="5900" spc="-35" dirty="0">
                <a:latin typeface="Calibri"/>
                <a:cs typeface="Calibri"/>
              </a:rPr>
              <a:t>- </a:t>
            </a:r>
            <a:r>
              <a:rPr sz="5900" spc="-85" dirty="0">
                <a:latin typeface="Calibri"/>
                <a:cs typeface="Calibri"/>
              </a:rPr>
              <a:t>reorder</a:t>
            </a:r>
            <a:r>
              <a:rPr sz="5900" spc="-605" dirty="0">
                <a:latin typeface="Calibri"/>
                <a:cs typeface="Calibri"/>
              </a:rPr>
              <a:t> </a:t>
            </a:r>
            <a:r>
              <a:rPr sz="5900" b="1" spc="-450" dirty="0">
                <a:solidFill>
                  <a:srgbClr val="8DB06D"/>
                </a:solidFill>
                <a:latin typeface="Arial"/>
                <a:cs typeface="Arial"/>
              </a:rPr>
              <a:t>cases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67724" y="4154712"/>
            <a:ext cx="642556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220" dirty="0">
                <a:solidFill>
                  <a:srgbClr val="F0F0F0"/>
                </a:solidFill>
              </a:rPr>
              <a:t>sele</a:t>
            </a:r>
            <a:r>
              <a:rPr sz="16450" spc="395" dirty="0">
                <a:solidFill>
                  <a:srgbClr val="F0F0F0"/>
                </a:solidFill>
              </a:rPr>
              <a:t>c</a:t>
            </a:r>
            <a:r>
              <a:rPr sz="16450" spc="25" dirty="0">
                <a:solidFill>
                  <a:srgbClr val="F0F0F0"/>
                </a:solidFill>
              </a:rPr>
              <a:t>t()</a:t>
            </a:r>
            <a:endParaRPr sz="164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/>
          <p:nvPr/>
        </p:nvSpPr>
        <p:spPr>
          <a:xfrm>
            <a:off x="4035907" y="3813015"/>
            <a:ext cx="12032615" cy="1333500"/>
          </a:xfrm>
          <a:custGeom>
            <a:avLst/>
            <a:gdLst/>
            <a:ahLst/>
            <a:cxnLst/>
            <a:rect l="l" t="t" r="r" b="b"/>
            <a:pathLst>
              <a:path w="12032615" h="1333500">
                <a:moveTo>
                  <a:pt x="0" y="0"/>
                </a:moveTo>
                <a:lnTo>
                  <a:pt x="12032283" y="0"/>
                </a:lnTo>
                <a:lnTo>
                  <a:pt x="12032283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5907" y="3813015"/>
            <a:ext cx="12032615" cy="1333500"/>
          </a:xfrm>
          <a:custGeom>
            <a:avLst/>
            <a:gdLst/>
            <a:ahLst/>
            <a:cxnLst/>
            <a:rect l="l" t="t" r="r" b="b"/>
            <a:pathLst>
              <a:path w="12032615" h="1333500">
                <a:moveTo>
                  <a:pt x="0" y="0"/>
                </a:moveTo>
                <a:lnTo>
                  <a:pt x="12032282" y="0"/>
                </a:lnTo>
                <a:lnTo>
                  <a:pt x="1203228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0474" y="2845851"/>
            <a:ext cx="6734809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  <a:p>
            <a:pPr marL="137795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select(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</a:t>
            </a:r>
            <a:r>
              <a:rPr sz="38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9234" y="4870515"/>
            <a:ext cx="7169784" cy="3684270"/>
          </a:xfrm>
          <a:custGeom>
            <a:avLst/>
            <a:gdLst/>
            <a:ahLst/>
            <a:cxnLst/>
            <a:rect l="l" t="t" r="r" b="b"/>
            <a:pathLst>
              <a:path w="7169784" h="3684270">
                <a:moveTo>
                  <a:pt x="681295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6"/>
                </a:lnTo>
                <a:lnTo>
                  <a:pt x="104371" y="1170438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4"/>
                </a:lnTo>
                <a:lnTo>
                  <a:pt x="12729" y="1327678"/>
                </a:lnTo>
                <a:lnTo>
                  <a:pt x="3253" y="1374053"/>
                </a:lnTo>
                <a:lnTo>
                  <a:pt x="0" y="1422404"/>
                </a:lnTo>
                <a:lnTo>
                  <a:pt x="0" y="3327451"/>
                </a:lnTo>
                <a:lnTo>
                  <a:pt x="3253" y="3375803"/>
                </a:lnTo>
                <a:lnTo>
                  <a:pt x="12729" y="3422178"/>
                </a:lnTo>
                <a:lnTo>
                  <a:pt x="28003" y="3466151"/>
                </a:lnTo>
                <a:lnTo>
                  <a:pt x="48651" y="3507299"/>
                </a:lnTo>
                <a:lnTo>
                  <a:pt x="74249" y="3545196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6812950" y="3683788"/>
                </a:lnTo>
                <a:lnTo>
                  <a:pt x="6861301" y="3680535"/>
                </a:lnTo>
                <a:lnTo>
                  <a:pt x="6907675" y="3671059"/>
                </a:lnTo>
                <a:lnTo>
                  <a:pt x="6951648" y="3655784"/>
                </a:lnTo>
                <a:lnTo>
                  <a:pt x="6992795" y="3635136"/>
                </a:lnTo>
                <a:lnTo>
                  <a:pt x="7030692" y="3609539"/>
                </a:lnTo>
                <a:lnTo>
                  <a:pt x="7064914" y="3579417"/>
                </a:lnTo>
                <a:lnTo>
                  <a:pt x="7095036" y="3545196"/>
                </a:lnTo>
                <a:lnTo>
                  <a:pt x="7120633" y="3507299"/>
                </a:lnTo>
                <a:lnTo>
                  <a:pt x="7141281" y="3466151"/>
                </a:lnTo>
                <a:lnTo>
                  <a:pt x="7156556" y="3422178"/>
                </a:lnTo>
                <a:lnTo>
                  <a:pt x="7166032" y="3375803"/>
                </a:lnTo>
                <a:lnTo>
                  <a:pt x="7169285" y="3327451"/>
                </a:lnTo>
                <a:lnTo>
                  <a:pt x="7169285" y="1422404"/>
                </a:lnTo>
                <a:lnTo>
                  <a:pt x="7166032" y="1374053"/>
                </a:lnTo>
                <a:lnTo>
                  <a:pt x="7156556" y="1327678"/>
                </a:lnTo>
                <a:lnTo>
                  <a:pt x="7141281" y="1283704"/>
                </a:lnTo>
                <a:lnTo>
                  <a:pt x="7120633" y="1242556"/>
                </a:lnTo>
                <a:lnTo>
                  <a:pt x="7095036" y="1204659"/>
                </a:lnTo>
                <a:lnTo>
                  <a:pt x="7064914" y="1170438"/>
                </a:lnTo>
                <a:lnTo>
                  <a:pt x="7030692" y="1140316"/>
                </a:lnTo>
                <a:lnTo>
                  <a:pt x="6992795" y="1114718"/>
                </a:lnTo>
                <a:lnTo>
                  <a:pt x="6951648" y="1094070"/>
                </a:lnTo>
                <a:lnTo>
                  <a:pt x="6907675" y="1078796"/>
                </a:lnTo>
                <a:lnTo>
                  <a:pt x="6861301" y="1069320"/>
                </a:lnTo>
                <a:lnTo>
                  <a:pt x="6812950" y="1066067"/>
                </a:lnTo>
                <a:close/>
              </a:path>
              <a:path w="7169784" h="368427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23177" y="6636311"/>
            <a:ext cx="6445250" cy="1170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495"/>
              </a:lnSpc>
              <a:spcBef>
                <a:spcPts val="125"/>
              </a:spcBef>
            </a:pPr>
            <a:r>
              <a:rPr sz="3850" b="1" spc="-114" dirty="0">
                <a:solidFill>
                  <a:srgbClr val="FFFFFF"/>
                </a:solidFill>
                <a:latin typeface="Arial"/>
                <a:cs typeface="Arial"/>
              </a:rPr>
              <a:t>name(s) </a:t>
            </a: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columns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5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endParaRPr sz="3850">
              <a:latin typeface="Arial"/>
              <a:cs typeface="Arial"/>
            </a:endParaRPr>
          </a:p>
          <a:p>
            <a:pPr marR="4445" algn="ctr">
              <a:lnSpc>
                <a:spcPts val="4495"/>
              </a:lnSpc>
            </a:pPr>
            <a:r>
              <a:rPr sz="3850" spc="25" dirty="0">
                <a:solidFill>
                  <a:srgbClr val="FFFFFF"/>
                </a:solidFill>
                <a:latin typeface="Calibri"/>
                <a:cs typeface="Calibri"/>
              </a:rPr>
              <a:t>(or </a:t>
            </a:r>
            <a:r>
              <a:rPr sz="3850" spc="10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select helper</a:t>
            </a:r>
            <a:r>
              <a:rPr sz="385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Calibri"/>
                <a:cs typeface="Calibri"/>
              </a:rPr>
              <a:t>function)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30672" y="4714106"/>
            <a:ext cx="3455670" cy="3840479"/>
          </a:xfrm>
          <a:custGeom>
            <a:avLst/>
            <a:gdLst/>
            <a:ahLst/>
            <a:cxnLst/>
            <a:rect l="l" t="t" r="r" b="b"/>
            <a:pathLst>
              <a:path w="3455670" h="3840479">
                <a:moveTo>
                  <a:pt x="3159916" y="0"/>
                </a:moveTo>
                <a:lnTo>
                  <a:pt x="3007761" y="1222475"/>
                </a:lnTo>
                <a:lnTo>
                  <a:pt x="356336" y="1222475"/>
                </a:lnTo>
                <a:lnTo>
                  <a:pt x="307985" y="1225728"/>
                </a:lnTo>
                <a:lnTo>
                  <a:pt x="261610" y="1235205"/>
                </a:lnTo>
                <a:lnTo>
                  <a:pt x="217636" y="1250479"/>
                </a:lnTo>
                <a:lnTo>
                  <a:pt x="176489" y="1271127"/>
                </a:lnTo>
                <a:lnTo>
                  <a:pt x="138592" y="1296725"/>
                </a:lnTo>
                <a:lnTo>
                  <a:pt x="104370" y="1326847"/>
                </a:lnTo>
                <a:lnTo>
                  <a:pt x="74248" y="1361068"/>
                </a:lnTo>
                <a:lnTo>
                  <a:pt x="48651" y="1398965"/>
                </a:lnTo>
                <a:lnTo>
                  <a:pt x="28003" y="1440113"/>
                </a:lnTo>
                <a:lnTo>
                  <a:pt x="12729" y="1484087"/>
                </a:lnTo>
                <a:lnTo>
                  <a:pt x="3253" y="1530462"/>
                </a:lnTo>
                <a:lnTo>
                  <a:pt x="0" y="1578813"/>
                </a:lnTo>
                <a:lnTo>
                  <a:pt x="0" y="3483860"/>
                </a:lnTo>
                <a:lnTo>
                  <a:pt x="3253" y="3532212"/>
                </a:lnTo>
                <a:lnTo>
                  <a:pt x="12729" y="3578586"/>
                </a:lnTo>
                <a:lnTo>
                  <a:pt x="28003" y="3622560"/>
                </a:lnTo>
                <a:lnTo>
                  <a:pt x="48651" y="3663708"/>
                </a:lnTo>
                <a:lnTo>
                  <a:pt x="74248" y="3701604"/>
                </a:lnTo>
                <a:lnTo>
                  <a:pt x="104370" y="3735826"/>
                </a:lnTo>
                <a:lnTo>
                  <a:pt x="138592" y="3765948"/>
                </a:lnTo>
                <a:lnTo>
                  <a:pt x="176489" y="3791545"/>
                </a:lnTo>
                <a:lnTo>
                  <a:pt x="217636" y="3812193"/>
                </a:lnTo>
                <a:lnTo>
                  <a:pt x="261610" y="3827468"/>
                </a:lnTo>
                <a:lnTo>
                  <a:pt x="307985" y="3836944"/>
                </a:lnTo>
                <a:lnTo>
                  <a:pt x="356336" y="3840197"/>
                </a:lnTo>
                <a:lnTo>
                  <a:pt x="3099054" y="3840197"/>
                </a:lnTo>
                <a:lnTo>
                  <a:pt x="3147406" y="3836944"/>
                </a:lnTo>
                <a:lnTo>
                  <a:pt x="3193780" y="3827468"/>
                </a:lnTo>
                <a:lnTo>
                  <a:pt x="3237754" y="3812193"/>
                </a:lnTo>
                <a:lnTo>
                  <a:pt x="3278902" y="3791545"/>
                </a:lnTo>
                <a:lnTo>
                  <a:pt x="3316799" y="3765948"/>
                </a:lnTo>
                <a:lnTo>
                  <a:pt x="3351021" y="3735826"/>
                </a:lnTo>
                <a:lnTo>
                  <a:pt x="3381142" y="3701604"/>
                </a:lnTo>
                <a:lnTo>
                  <a:pt x="3406740" y="3663708"/>
                </a:lnTo>
                <a:lnTo>
                  <a:pt x="3427388" y="3622560"/>
                </a:lnTo>
                <a:lnTo>
                  <a:pt x="3442663" y="3578586"/>
                </a:lnTo>
                <a:lnTo>
                  <a:pt x="3452139" y="3532212"/>
                </a:lnTo>
                <a:lnTo>
                  <a:pt x="3455392" y="3483860"/>
                </a:lnTo>
                <a:lnTo>
                  <a:pt x="3455392" y="1578813"/>
                </a:lnTo>
                <a:lnTo>
                  <a:pt x="3451796" y="1528192"/>
                </a:lnTo>
                <a:lnTo>
                  <a:pt x="3441344" y="1479845"/>
                </a:lnTo>
                <a:lnTo>
                  <a:pt x="3424535" y="1434239"/>
                </a:lnTo>
                <a:lnTo>
                  <a:pt x="3401869" y="1391843"/>
                </a:lnTo>
                <a:lnTo>
                  <a:pt x="3373844" y="1353125"/>
                </a:lnTo>
                <a:lnTo>
                  <a:pt x="3340961" y="1318553"/>
                </a:lnTo>
                <a:lnTo>
                  <a:pt x="3303720" y="1288596"/>
                </a:lnTo>
                <a:lnTo>
                  <a:pt x="3262620" y="1263722"/>
                </a:lnTo>
                <a:lnTo>
                  <a:pt x="3218160" y="1244399"/>
                </a:lnTo>
                <a:lnTo>
                  <a:pt x="315991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90833" y="6636311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9095" marR="5080" indent="-367030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30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8246" y="1128626"/>
            <a:ext cx="32258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sele</a:t>
            </a:r>
            <a:r>
              <a:rPr spc="55" dirty="0"/>
              <a:t>c</a:t>
            </a:r>
            <a:r>
              <a:rPr spc="5" dirty="0"/>
              <a:t>t()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474" y="2845851"/>
            <a:ext cx="673480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100" dirty="0">
                <a:latin typeface="Calibri"/>
                <a:cs typeface="Calibri"/>
              </a:rPr>
              <a:t>columns </a:t>
            </a:r>
            <a:r>
              <a:rPr sz="4950" spc="90" dirty="0">
                <a:latin typeface="Calibri"/>
                <a:cs typeface="Calibri"/>
              </a:rPr>
              <a:t>by</a:t>
            </a:r>
            <a:r>
              <a:rPr sz="4950" spc="-54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name.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5907" y="3813015"/>
            <a:ext cx="1203261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2815"/>
              </a:spcBef>
            </a:pPr>
            <a:r>
              <a:rPr sz="3850" spc="10" dirty="0">
                <a:latin typeface="Courier New"/>
                <a:cs typeface="Courier New"/>
              </a:rPr>
              <a:t>select(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name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prop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9360" y="5379805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01736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010349" y="6135939"/>
          <a:ext cx="6694803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3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659300" y="6135939"/>
          <a:ext cx="3371214" cy="592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9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63076" y="3044798"/>
            <a:ext cx="10957560" cy="2182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Alter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9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column:</a:t>
            </a:r>
            <a:endParaRPr sz="4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09"/>
              </a:spcBef>
            </a:pPr>
            <a:r>
              <a:rPr sz="4950" spc="-10" dirty="0">
                <a:solidFill>
                  <a:srgbClr val="164F86"/>
                </a:solidFill>
                <a:latin typeface="Courier New"/>
                <a:cs typeface="Courier New"/>
              </a:rPr>
              <a:t>select(babynames, name, </a:t>
            </a:r>
            <a:r>
              <a:rPr sz="4950" spc="-5" dirty="0">
                <a:solidFill>
                  <a:srgbClr val="164F86"/>
                </a:solidFill>
                <a:latin typeface="Courier New"/>
                <a:cs typeface="Courier New"/>
              </a:rPr>
              <a:t>prop)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63405DB7-F3D7-40CB-B05A-1CB0B1BD8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48812" y="9602444"/>
            <a:ext cx="1999437" cy="1124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4149" y="923705"/>
            <a:ext cx="18216245" cy="8079105"/>
          </a:xfrm>
          <a:custGeom>
            <a:avLst/>
            <a:gdLst/>
            <a:ahLst/>
            <a:cxnLst/>
            <a:rect l="l" t="t" r="r" b="b"/>
            <a:pathLst>
              <a:path w="18216245" h="8079105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4149" y="923705"/>
            <a:ext cx="18216245" cy="8079105"/>
          </a:xfrm>
          <a:custGeom>
            <a:avLst/>
            <a:gdLst/>
            <a:ahLst/>
            <a:cxnLst/>
            <a:rect l="l" t="t" r="r" b="b"/>
            <a:pathLst>
              <a:path w="18216245" h="8079105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2393" y="1139097"/>
            <a:ext cx="6308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select(babynames,</a:t>
            </a:r>
            <a:r>
              <a:rPr sz="4100" spc="-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n)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39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93343" y="2010410"/>
          <a:ext cx="2890520" cy="6664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991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&lt;int&gt;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7065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2604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2003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1939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1746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2509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409B-DA21-A872-4C27-4CA3EAE47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250" y="320675"/>
            <a:ext cx="6475616" cy="2539157"/>
          </a:xfrm>
        </p:spPr>
        <p:txBody>
          <a:bodyPr/>
          <a:lstStyle/>
          <a:p>
            <a:r>
              <a:rPr lang="en-US" dirty="0"/>
              <a:t>Outputs (plot)</a:t>
            </a:r>
          </a:p>
        </p:txBody>
      </p:sp>
      <p:pic>
        <p:nvPicPr>
          <p:cNvPr id="4" name="Picture 3" descr="A graph of a line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6D032A3C-C4B7-9080-E28B-0407BCDA2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599" y="1603876"/>
            <a:ext cx="14058902" cy="93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96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12332" y="2060535"/>
            <a:ext cx="57537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0" dirty="0">
                <a:latin typeface="Arial"/>
                <a:cs typeface="Arial"/>
              </a:rPr>
              <a:t>:</a:t>
            </a:r>
            <a:r>
              <a:rPr sz="4100" b="1" spc="-32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40" dirty="0">
                <a:latin typeface="Calibri"/>
                <a:cs typeface="Calibri"/>
              </a:rPr>
              <a:t>range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295259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3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5" dirty="0">
                <a:latin typeface="Courier New"/>
                <a:cs typeface="Courier New"/>
              </a:rPr>
              <a:t>cty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:</a:t>
            </a:r>
            <a:r>
              <a:rPr sz="3300" spc="-5" dirty="0">
                <a:latin typeface="Courier New"/>
                <a:cs typeface="Courier New"/>
              </a:rPr>
              <a:t>class)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332" y="4290833"/>
            <a:ext cx="58337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dirty="0">
                <a:latin typeface="Arial"/>
                <a:cs typeface="Arial"/>
              </a:rPr>
              <a:t>-</a:t>
            </a:r>
            <a:r>
              <a:rPr sz="4100" b="1" spc="-33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50" dirty="0">
                <a:latin typeface="Calibri"/>
                <a:cs typeface="Calibri"/>
              </a:rPr>
              <a:t>every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but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4988" y="518895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18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-</a:t>
            </a:r>
            <a:r>
              <a:rPr sz="3300" spc="-5" dirty="0">
                <a:latin typeface="Courier New"/>
                <a:cs typeface="Courier New"/>
              </a:rPr>
              <a:t>c(cty,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latin typeface="Courier New"/>
                <a:cs typeface="Courier New"/>
              </a:rPr>
              <a:t>hwy))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803" y="6531603"/>
            <a:ext cx="10379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65" dirty="0">
                <a:latin typeface="Arial"/>
                <a:cs typeface="Arial"/>
              </a:rPr>
              <a:t>starts_with()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that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20" dirty="0">
                <a:latin typeface="Calibri"/>
                <a:cs typeface="Calibri"/>
              </a:rPr>
              <a:t>start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with…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9320" y="742531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220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starts_with("c")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2332" y="8761901"/>
            <a:ext cx="9998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85" dirty="0">
                <a:latin typeface="Arial"/>
                <a:cs typeface="Arial"/>
              </a:rPr>
              <a:t>ends_with()</a:t>
            </a:r>
            <a:r>
              <a:rPr sz="4100" b="1" spc="-32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that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end</a:t>
            </a:r>
            <a:r>
              <a:rPr sz="4100" spc="-11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with…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4988" y="966167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5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ends_with("y")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12332" y="2060535"/>
            <a:ext cx="113772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5" dirty="0">
                <a:latin typeface="Arial"/>
                <a:cs typeface="Arial"/>
              </a:rPr>
              <a:t>contains()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60" dirty="0">
                <a:latin typeface="Calibri"/>
                <a:cs typeface="Calibri"/>
              </a:rPr>
              <a:t>whose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names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contain…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4988" y="295259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3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spc="-5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contains("d")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332" y="4322246"/>
            <a:ext cx="1355788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b="1" spc="-135" dirty="0">
                <a:latin typeface="Arial"/>
                <a:cs typeface="Arial"/>
              </a:rPr>
              <a:t>matches()</a:t>
            </a:r>
            <a:r>
              <a:rPr sz="3800" b="1" spc="-295" dirty="0">
                <a:latin typeface="Arial"/>
                <a:cs typeface="Arial"/>
              </a:rPr>
              <a:t> </a:t>
            </a:r>
            <a:r>
              <a:rPr sz="3800" spc="15" dirty="0">
                <a:latin typeface="Calibri"/>
                <a:cs typeface="Calibri"/>
              </a:rPr>
              <a:t>-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0" dirty="0">
                <a:latin typeface="Calibri"/>
                <a:cs typeface="Calibri"/>
              </a:rPr>
              <a:t>Select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5" dirty="0">
                <a:latin typeface="Calibri"/>
                <a:cs typeface="Calibri"/>
              </a:rPr>
              <a:t>columns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40" dirty="0">
                <a:latin typeface="Calibri"/>
                <a:cs typeface="Calibri"/>
              </a:rPr>
              <a:t>whose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70" dirty="0">
                <a:latin typeface="Calibri"/>
                <a:cs typeface="Calibri"/>
              </a:rPr>
              <a:t>names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55" dirty="0">
                <a:latin typeface="Calibri"/>
                <a:cs typeface="Calibri"/>
              </a:rPr>
              <a:t>match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35" dirty="0">
                <a:latin typeface="Calibri"/>
                <a:cs typeface="Calibri"/>
              </a:rPr>
              <a:t>regular</a:t>
            </a:r>
            <a:r>
              <a:rPr sz="3800" spc="-100" dirty="0">
                <a:latin typeface="Calibri"/>
                <a:cs typeface="Calibri"/>
              </a:rPr>
              <a:t> </a:t>
            </a:r>
            <a:r>
              <a:rPr sz="3800" spc="45" dirty="0">
                <a:latin typeface="Calibri"/>
                <a:cs typeface="Calibri"/>
              </a:rPr>
              <a:t>expression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4988" y="5188959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185"/>
              </a:spcBef>
            </a:pPr>
            <a:r>
              <a:rPr sz="3300" spc="-10" dirty="0">
                <a:latin typeface="Courier New"/>
                <a:cs typeface="Courier New"/>
              </a:rPr>
              <a:t>select(mpg,</a:t>
            </a:r>
            <a:r>
              <a:rPr sz="3300" dirty="0"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matches("^.{4}$")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2803" y="6531603"/>
            <a:ext cx="121659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05" dirty="0">
                <a:latin typeface="Arial"/>
                <a:cs typeface="Arial"/>
              </a:rPr>
              <a:t>one_of()</a:t>
            </a:r>
            <a:r>
              <a:rPr sz="4100" b="1" spc="-315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60" dirty="0">
                <a:latin typeface="Calibri"/>
                <a:cs typeface="Calibri"/>
              </a:rPr>
              <a:t>whose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20" dirty="0">
                <a:latin typeface="Calibri"/>
                <a:cs typeface="Calibri"/>
              </a:rPr>
              <a:t>are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one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r>
              <a:rPr sz="4100" spc="-105" dirty="0">
                <a:latin typeface="Calibri"/>
                <a:cs typeface="Calibri"/>
              </a:rPr>
              <a:t> </a:t>
            </a:r>
            <a:r>
              <a:rPr sz="4100" spc="110" dirty="0">
                <a:latin typeface="Calibri"/>
                <a:cs typeface="Calibri"/>
              </a:rPr>
              <a:t>a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30" dirty="0">
                <a:latin typeface="Calibri"/>
                <a:cs typeface="Calibri"/>
              </a:rPr>
              <a:t>set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9320" y="742531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220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one_of(c("fl", "fuel",</a:t>
            </a:r>
            <a:r>
              <a:rPr sz="33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"Fuel")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2332" y="8761901"/>
            <a:ext cx="133019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30" dirty="0">
                <a:latin typeface="Arial"/>
                <a:cs typeface="Arial"/>
              </a:rPr>
              <a:t>num_range()</a:t>
            </a:r>
            <a:r>
              <a:rPr sz="4100" b="1" spc="-310" dirty="0">
                <a:latin typeface="Arial"/>
                <a:cs typeface="Arial"/>
              </a:rPr>
              <a:t> </a:t>
            </a:r>
            <a:r>
              <a:rPr sz="4100" spc="25" dirty="0">
                <a:latin typeface="Calibri"/>
                <a:cs typeface="Calibri"/>
              </a:rPr>
              <a:t>-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0" dirty="0">
                <a:latin typeface="Calibri"/>
                <a:cs typeface="Calibri"/>
              </a:rPr>
              <a:t>Select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columns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named</a:t>
            </a:r>
            <a:r>
              <a:rPr sz="4100" spc="-95" dirty="0">
                <a:latin typeface="Calibri"/>
                <a:cs typeface="Calibri"/>
              </a:rPr>
              <a:t> </a:t>
            </a:r>
            <a:r>
              <a:rPr sz="4100" spc="85" dirty="0">
                <a:latin typeface="Calibri"/>
                <a:cs typeface="Calibri"/>
              </a:rPr>
              <a:t>in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30" dirty="0">
                <a:latin typeface="Calibri"/>
                <a:cs typeface="Calibri"/>
              </a:rPr>
              <a:t>prefix,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75" dirty="0">
                <a:latin typeface="Calibri"/>
                <a:cs typeface="Calibri"/>
              </a:rPr>
              <a:t>number</a:t>
            </a:r>
            <a:r>
              <a:rPr sz="4100" spc="-100" dirty="0">
                <a:latin typeface="Calibri"/>
                <a:cs typeface="Calibri"/>
              </a:rPr>
              <a:t> </a:t>
            </a:r>
            <a:r>
              <a:rPr sz="4100" spc="45" dirty="0">
                <a:latin typeface="Calibri"/>
                <a:cs typeface="Calibri"/>
              </a:rPr>
              <a:t>style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4988" y="9661678"/>
            <a:ext cx="13734415" cy="90424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5938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55"/>
              </a:spcBef>
            </a:pPr>
            <a:r>
              <a:rPr sz="3300" spc="-10" dirty="0">
                <a:latin typeface="Courier New"/>
                <a:cs typeface="Courier New"/>
              </a:rPr>
              <a:t>select(mpg, </a:t>
            </a:r>
            <a:r>
              <a:rPr sz="3300" spc="-10" dirty="0">
                <a:solidFill>
                  <a:srgbClr val="0365C0"/>
                </a:solidFill>
                <a:latin typeface="Courier New"/>
                <a:cs typeface="Courier New"/>
              </a:rPr>
              <a:t>num_range("x",</a:t>
            </a:r>
            <a:r>
              <a:rPr sz="330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1:5)</a:t>
            </a:r>
            <a:r>
              <a:rPr sz="3300" spc="-5" dirty="0"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0078" y="521314"/>
            <a:ext cx="66890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select()</a:t>
            </a:r>
            <a:r>
              <a:rPr spc="-295" dirty="0"/>
              <a:t> </a:t>
            </a:r>
            <a:r>
              <a:rPr spc="105" dirty="0"/>
              <a:t>helpers</a:t>
            </a:r>
          </a:p>
        </p:txBody>
      </p:sp>
      <p:sp>
        <p:nvSpPr>
          <p:cNvPr id="4" name="object 4"/>
          <p:cNvSpPr/>
          <p:nvPr/>
        </p:nvSpPr>
        <p:spPr>
          <a:xfrm>
            <a:off x="1365595" y="2471129"/>
            <a:ext cx="8103922" cy="6253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779" y="2471129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87950" y="4801795"/>
            <a:ext cx="11969750" cy="3752850"/>
          </a:xfrm>
          <a:custGeom>
            <a:avLst/>
            <a:gdLst/>
            <a:ahLst/>
            <a:cxnLst/>
            <a:rect l="l" t="t" r="r" b="b"/>
            <a:pathLst>
              <a:path w="11969750" h="3752850">
                <a:moveTo>
                  <a:pt x="2520569" y="0"/>
                </a:moveTo>
                <a:lnTo>
                  <a:pt x="0" y="4261"/>
                </a:lnTo>
                <a:lnTo>
                  <a:pt x="8764" y="1600509"/>
                </a:lnTo>
                <a:lnTo>
                  <a:pt x="532772" y="3752601"/>
                </a:lnTo>
                <a:lnTo>
                  <a:pt x="11969216" y="834885"/>
                </a:lnTo>
                <a:lnTo>
                  <a:pt x="2520569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94315" y="4808990"/>
            <a:ext cx="2545080" cy="672465"/>
          </a:xfrm>
          <a:custGeom>
            <a:avLst/>
            <a:gdLst/>
            <a:ahLst/>
            <a:cxnLst/>
            <a:rect l="l" t="t" r="r" b="b"/>
            <a:pathLst>
              <a:path w="2545079" h="672464">
                <a:moveTo>
                  <a:pt x="0" y="0"/>
                </a:moveTo>
                <a:lnTo>
                  <a:pt x="2544581" y="0"/>
                </a:lnTo>
                <a:lnTo>
                  <a:pt x="2544581" y="672159"/>
                </a:lnTo>
                <a:lnTo>
                  <a:pt x="0" y="672159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6867" y="5626395"/>
            <a:ext cx="11473815" cy="2950210"/>
          </a:xfrm>
          <a:custGeom>
            <a:avLst/>
            <a:gdLst/>
            <a:ahLst/>
            <a:cxnLst/>
            <a:rect l="l" t="t" r="r" b="b"/>
            <a:pathLst>
              <a:path w="11473815" h="2950209">
                <a:moveTo>
                  <a:pt x="0" y="0"/>
                </a:moveTo>
                <a:lnTo>
                  <a:pt x="0" y="2949643"/>
                </a:lnTo>
                <a:lnTo>
                  <a:pt x="11473335" y="2949643"/>
                </a:lnTo>
                <a:lnTo>
                  <a:pt x="1147333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28536" y="6900119"/>
            <a:ext cx="2962275" cy="12084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2910"/>
              </a:lnSpc>
              <a:spcBef>
                <a:spcPts val="680"/>
              </a:spcBef>
            </a:pPr>
            <a:r>
              <a:rPr sz="2900" b="1" spc="-50" dirty="0">
                <a:latin typeface="Arial"/>
                <a:cs typeface="Arial"/>
              </a:rPr>
              <a:t>contains(</a:t>
            </a:r>
            <a:r>
              <a:rPr sz="2900" spc="-50" dirty="0">
                <a:latin typeface="Calibri"/>
                <a:cs typeface="Calibri"/>
              </a:rPr>
              <a:t>match</a:t>
            </a:r>
            <a:r>
              <a:rPr sz="2900" b="1" spc="-50" dirty="0">
                <a:latin typeface="Arial"/>
                <a:cs typeface="Arial"/>
              </a:rPr>
              <a:t>)  </a:t>
            </a:r>
            <a:r>
              <a:rPr sz="2900" b="1" spc="-85" dirty="0">
                <a:latin typeface="Arial"/>
                <a:cs typeface="Arial"/>
              </a:rPr>
              <a:t>ends_with</a:t>
            </a:r>
            <a:r>
              <a:rPr sz="2900" b="1" spc="35" dirty="0">
                <a:latin typeface="Arial"/>
                <a:cs typeface="Arial"/>
              </a:rPr>
              <a:t>(</a:t>
            </a:r>
            <a:r>
              <a:rPr sz="2900" spc="105" dirty="0">
                <a:latin typeface="Calibri"/>
                <a:cs typeface="Calibri"/>
              </a:rPr>
              <a:t>m</a:t>
            </a:r>
            <a:r>
              <a:rPr sz="2900" spc="20" dirty="0">
                <a:latin typeface="Calibri"/>
                <a:cs typeface="Calibri"/>
              </a:rPr>
              <a:t>a</a:t>
            </a:r>
            <a:r>
              <a:rPr sz="2900" spc="-35" dirty="0">
                <a:latin typeface="Calibri"/>
                <a:cs typeface="Calibri"/>
              </a:rPr>
              <a:t>t</a:t>
            </a:r>
            <a:r>
              <a:rPr sz="2900" spc="80" dirty="0">
                <a:latin typeface="Calibri"/>
                <a:cs typeface="Calibri"/>
              </a:rPr>
              <a:t>ch</a:t>
            </a:r>
            <a:r>
              <a:rPr sz="2900" b="1" spc="30" dirty="0">
                <a:latin typeface="Arial"/>
                <a:cs typeface="Arial"/>
              </a:rPr>
              <a:t>)  </a:t>
            </a:r>
            <a:r>
              <a:rPr sz="2900" b="1" spc="-45" dirty="0">
                <a:latin typeface="Arial"/>
                <a:cs typeface="Arial"/>
              </a:rPr>
              <a:t>matches(</a:t>
            </a:r>
            <a:r>
              <a:rPr sz="2900" spc="-45" dirty="0">
                <a:latin typeface="Calibri"/>
                <a:cs typeface="Calibri"/>
              </a:rPr>
              <a:t>match</a:t>
            </a:r>
            <a:r>
              <a:rPr sz="2900" b="1" spc="-45" dirty="0">
                <a:latin typeface="Arial"/>
                <a:cs typeface="Arial"/>
              </a:rPr>
              <a:t>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94095" y="6900119"/>
            <a:ext cx="6547484" cy="12084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 algn="just">
              <a:lnSpc>
                <a:spcPts val="2910"/>
              </a:lnSpc>
              <a:spcBef>
                <a:spcPts val="680"/>
              </a:spcBef>
              <a:tabLst>
                <a:tab pos="4325620" algn="l"/>
              </a:tabLst>
            </a:pPr>
            <a:r>
              <a:rPr sz="2900" b="1" spc="-55" dirty="0">
                <a:latin typeface="Arial"/>
                <a:cs typeface="Arial"/>
              </a:rPr>
              <a:t>num_range(</a:t>
            </a:r>
            <a:r>
              <a:rPr sz="2900" spc="-55" dirty="0">
                <a:latin typeface="Calibri"/>
                <a:cs typeface="Calibri"/>
              </a:rPr>
              <a:t>prefix, </a:t>
            </a:r>
            <a:r>
              <a:rPr sz="2900" spc="25" dirty="0">
                <a:latin typeface="Calibri"/>
                <a:cs typeface="Calibri"/>
              </a:rPr>
              <a:t>range</a:t>
            </a:r>
            <a:r>
              <a:rPr sz="2900" b="1" spc="25" dirty="0">
                <a:latin typeface="Arial"/>
                <a:cs typeface="Arial"/>
              </a:rPr>
              <a:t>) </a:t>
            </a:r>
            <a:r>
              <a:rPr sz="2900" b="1" spc="-50" dirty="0">
                <a:latin typeface="Arial"/>
                <a:cs typeface="Arial"/>
              </a:rPr>
              <a:t>:</a:t>
            </a:r>
            <a:r>
              <a:rPr sz="2900" spc="-50" dirty="0">
                <a:latin typeface="Calibri"/>
                <a:cs typeface="Calibri"/>
              </a:rPr>
              <a:t>, </a:t>
            </a:r>
            <a:r>
              <a:rPr sz="2900" spc="20" dirty="0">
                <a:latin typeface="Calibri"/>
                <a:cs typeface="Calibri"/>
              </a:rPr>
              <a:t>e.g. </a:t>
            </a:r>
            <a:r>
              <a:rPr sz="2900" spc="65" dirty="0">
                <a:latin typeface="Calibri"/>
                <a:cs typeface="Calibri"/>
              </a:rPr>
              <a:t>mpg:cyl  </a:t>
            </a:r>
            <a:r>
              <a:rPr sz="2900" b="1" spc="15" dirty="0">
                <a:latin typeface="Arial"/>
                <a:cs typeface="Arial"/>
              </a:rPr>
              <a:t>one_of(</a:t>
            </a:r>
            <a:r>
              <a:rPr sz="2900" spc="15" dirty="0">
                <a:latin typeface="Calibri"/>
                <a:cs typeface="Calibri"/>
              </a:rPr>
              <a:t>…</a:t>
            </a:r>
            <a:r>
              <a:rPr sz="2900" b="1" spc="15" dirty="0">
                <a:latin typeface="Arial"/>
                <a:cs typeface="Arial"/>
              </a:rPr>
              <a:t>)	</a:t>
            </a:r>
            <a:r>
              <a:rPr sz="2900" b="1" dirty="0">
                <a:latin typeface="Arial"/>
                <a:cs typeface="Arial"/>
              </a:rPr>
              <a:t>-</a:t>
            </a:r>
            <a:r>
              <a:rPr sz="2900" dirty="0">
                <a:latin typeface="Calibri"/>
                <a:cs typeface="Calibri"/>
              </a:rPr>
              <a:t>, </a:t>
            </a:r>
            <a:r>
              <a:rPr sz="2900" spc="20" dirty="0">
                <a:latin typeface="Calibri"/>
                <a:cs typeface="Calibri"/>
              </a:rPr>
              <a:t>e.g,</a:t>
            </a:r>
            <a:r>
              <a:rPr sz="2900" spc="-229" dirty="0">
                <a:latin typeface="Calibri"/>
                <a:cs typeface="Calibri"/>
              </a:rPr>
              <a:t> </a:t>
            </a:r>
            <a:r>
              <a:rPr sz="2900" spc="65" dirty="0">
                <a:latin typeface="Calibri"/>
                <a:cs typeface="Calibri"/>
              </a:rPr>
              <a:t>-Species  </a:t>
            </a:r>
            <a:r>
              <a:rPr sz="2900" b="1" spc="-20" dirty="0">
                <a:latin typeface="Arial"/>
                <a:cs typeface="Arial"/>
              </a:rPr>
              <a:t>starts_with(</a:t>
            </a:r>
            <a:r>
              <a:rPr sz="2900" spc="-20" dirty="0">
                <a:latin typeface="Calibri"/>
                <a:cs typeface="Calibri"/>
              </a:rPr>
              <a:t>match</a:t>
            </a:r>
            <a:r>
              <a:rPr sz="2900" b="1" spc="-20" dirty="0">
                <a:latin typeface="Arial"/>
                <a:cs typeface="Arial"/>
              </a:rPr>
              <a:t>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9344" y="5945098"/>
            <a:ext cx="5417185" cy="838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195"/>
              </a:lnSpc>
              <a:spcBef>
                <a:spcPts val="110"/>
              </a:spcBef>
            </a:pPr>
            <a:r>
              <a:rPr sz="2900" b="1" spc="-204" dirty="0">
                <a:latin typeface="Arial"/>
                <a:cs typeface="Arial"/>
              </a:rPr>
              <a:t>Use </a:t>
            </a:r>
            <a:r>
              <a:rPr sz="2900" b="1" spc="-100" dirty="0">
                <a:latin typeface="Arial"/>
                <a:cs typeface="Arial"/>
              </a:rPr>
              <a:t>these </a:t>
            </a:r>
            <a:r>
              <a:rPr sz="2900" b="1" spc="-105" dirty="0">
                <a:latin typeface="Arial"/>
                <a:cs typeface="Arial"/>
              </a:rPr>
              <a:t>helpers </a:t>
            </a:r>
            <a:r>
              <a:rPr sz="2900" b="1" spc="10" dirty="0">
                <a:latin typeface="Arial"/>
                <a:cs typeface="Arial"/>
              </a:rPr>
              <a:t>with</a:t>
            </a:r>
            <a:r>
              <a:rPr sz="2900" b="1" spc="-635" dirty="0">
                <a:latin typeface="Arial"/>
                <a:cs typeface="Arial"/>
              </a:rPr>
              <a:t> </a:t>
            </a:r>
            <a:r>
              <a:rPr sz="2900" b="1" spc="-110" dirty="0">
                <a:latin typeface="Arial"/>
                <a:cs typeface="Arial"/>
              </a:rPr>
              <a:t>select </a:t>
            </a:r>
            <a:r>
              <a:rPr sz="2900" b="1" spc="45" dirty="0">
                <a:latin typeface="Arial"/>
                <a:cs typeface="Arial"/>
              </a:rPr>
              <a:t>(),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ts val="3195"/>
              </a:lnSpc>
            </a:pPr>
            <a:r>
              <a:rPr sz="2900" i="1" spc="-5" dirty="0">
                <a:latin typeface="Calibri"/>
                <a:cs typeface="Calibri"/>
              </a:rPr>
              <a:t>e.g. </a:t>
            </a:r>
            <a:r>
              <a:rPr sz="2900" i="1" spc="15" dirty="0">
                <a:latin typeface="Calibri"/>
                <a:cs typeface="Calibri"/>
              </a:rPr>
              <a:t>select(iris,</a:t>
            </a:r>
            <a:r>
              <a:rPr sz="2900" i="1" spc="-215" dirty="0">
                <a:latin typeface="Calibri"/>
                <a:cs typeface="Calibri"/>
              </a:rPr>
              <a:t> </a:t>
            </a:r>
            <a:r>
              <a:rPr sz="2900" i="1" spc="15" dirty="0">
                <a:latin typeface="Calibri"/>
                <a:cs typeface="Calibri"/>
              </a:rPr>
              <a:t>starts_with("Sepal"))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96867" y="5626395"/>
            <a:ext cx="11473815" cy="2949575"/>
          </a:xfrm>
          <a:custGeom>
            <a:avLst/>
            <a:gdLst/>
            <a:ahLst/>
            <a:cxnLst/>
            <a:rect l="l" t="t" r="r" b="b"/>
            <a:pathLst>
              <a:path w="11473815" h="2949575">
                <a:moveTo>
                  <a:pt x="0" y="0"/>
                </a:moveTo>
                <a:lnTo>
                  <a:pt x="0" y="2949517"/>
                </a:lnTo>
                <a:lnTo>
                  <a:pt x="11473472" y="2949517"/>
                </a:lnTo>
                <a:lnTo>
                  <a:pt x="1147347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055269" y="3021343"/>
            <a:ext cx="13515340" cy="677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5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005493"/>
                </a:solidFill>
                <a:latin typeface="Calibri"/>
                <a:cs typeface="Calibri"/>
              </a:rPr>
              <a:t>NOT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0" dirty="0">
                <a:solidFill>
                  <a:srgbClr val="005493"/>
                </a:solidFill>
                <a:latin typeface="Calibri"/>
                <a:cs typeface="Calibri"/>
              </a:rPr>
              <a:t>way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80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005493"/>
                </a:solidFill>
                <a:latin typeface="Calibri"/>
                <a:cs typeface="Calibri"/>
              </a:rPr>
              <a:t>together?</a:t>
            </a:r>
            <a:endParaRPr sz="4800">
              <a:latin typeface="Calibri"/>
              <a:cs typeface="Calibri"/>
            </a:endParaRPr>
          </a:p>
          <a:p>
            <a:pPr marL="12700" marR="458470">
              <a:lnSpc>
                <a:spcPts val="10390"/>
              </a:lnSpc>
              <a:spcBef>
                <a:spcPts val="950"/>
              </a:spcBef>
            </a:pP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-c(year, sex,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prop))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name:n)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starts_with("n"))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</a:t>
            </a:r>
            <a:r>
              <a:rPr sz="4500" spc="-1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ends_with("n"))</a:t>
            </a:r>
            <a:endParaRPr sz="4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5086" y="1013446"/>
            <a:ext cx="199326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055269" y="3021343"/>
            <a:ext cx="13515340" cy="677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5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40" dirty="0">
                <a:solidFill>
                  <a:srgbClr val="005493"/>
                </a:solidFill>
                <a:latin typeface="Calibri"/>
                <a:cs typeface="Calibri"/>
              </a:rPr>
              <a:t>NOT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0" dirty="0">
                <a:solidFill>
                  <a:srgbClr val="005493"/>
                </a:solidFill>
                <a:latin typeface="Calibri"/>
                <a:cs typeface="Calibri"/>
              </a:rPr>
              <a:t>way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60" dirty="0">
                <a:solidFill>
                  <a:srgbClr val="005493"/>
                </a:solidFill>
                <a:latin typeface="Calibri"/>
                <a:cs typeface="Calibri"/>
              </a:rPr>
              <a:t>select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4800" b="1" spc="-37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80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8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480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80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005493"/>
                </a:solidFill>
                <a:latin typeface="Calibri"/>
                <a:cs typeface="Calibri"/>
              </a:rPr>
              <a:t>together?</a:t>
            </a:r>
            <a:endParaRPr sz="4800">
              <a:latin typeface="Calibri"/>
              <a:cs typeface="Calibri"/>
            </a:endParaRPr>
          </a:p>
          <a:p>
            <a:pPr marL="12700" marR="458470">
              <a:lnSpc>
                <a:spcPts val="10390"/>
              </a:lnSpc>
              <a:spcBef>
                <a:spcPts val="950"/>
              </a:spcBef>
            </a:pP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-c(year, sex,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prop))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name:n)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starts_with("n"))  </a:t>
            </a:r>
            <a:r>
              <a:rPr sz="4500" spc="-5" dirty="0">
                <a:solidFill>
                  <a:srgbClr val="164F86"/>
                </a:solidFill>
                <a:latin typeface="Courier New"/>
                <a:cs typeface="Courier New"/>
              </a:rPr>
              <a:t>select(babynames,</a:t>
            </a:r>
            <a:r>
              <a:rPr sz="4500" spc="-1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164F86"/>
                </a:solidFill>
                <a:latin typeface="Courier New"/>
                <a:cs typeface="Courier New"/>
              </a:rPr>
              <a:t>ends_with("n"))</a:t>
            </a:r>
            <a:endParaRPr sz="4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80798" y="4154712"/>
            <a:ext cx="53994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65" dirty="0">
                <a:solidFill>
                  <a:srgbClr val="F0F0F0"/>
                </a:solidFill>
              </a:rPr>
              <a:t>fil</a:t>
            </a:r>
            <a:r>
              <a:rPr sz="16450" spc="-175" dirty="0">
                <a:solidFill>
                  <a:srgbClr val="F0F0F0"/>
                </a:solidFill>
              </a:rPr>
              <a:t>t</a:t>
            </a:r>
            <a:r>
              <a:rPr sz="16450" spc="-5" dirty="0">
                <a:solidFill>
                  <a:srgbClr val="F0F0F0"/>
                </a:solidFill>
              </a:rPr>
              <a:t>er()</a:t>
            </a:r>
            <a:endParaRPr sz="1645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4" name="object 4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62084" y="2824909"/>
            <a:ext cx="989266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  <a:p>
            <a:pPr marL="316230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2657" y="4951255"/>
            <a:ext cx="5965190" cy="3684270"/>
          </a:xfrm>
          <a:custGeom>
            <a:avLst/>
            <a:gdLst/>
            <a:ahLst/>
            <a:cxnLst/>
            <a:rect l="l" t="t" r="r" b="b"/>
            <a:pathLst>
              <a:path w="5965190" h="368427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24788" y="6437365"/>
            <a:ext cx="5356225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6350" algn="ctr">
              <a:lnSpc>
                <a:spcPts val="4370"/>
              </a:lnSpc>
              <a:spcBef>
                <a:spcPts val="480"/>
              </a:spcBef>
            </a:pPr>
            <a:r>
              <a:rPr sz="3850" b="1" spc="-160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3850" b="1" spc="-8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85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1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3850" b="1" spc="-130" dirty="0">
                <a:solidFill>
                  <a:srgbClr val="FFFFFF"/>
                </a:solidFill>
                <a:latin typeface="Arial"/>
                <a:cs typeface="Arial"/>
              </a:rPr>
              <a:t>logical </a:t>
            </a: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tests  </a:t>
            </a:r>
            <a:r>
              <a:rPr sz="3850" spc="15" dirty="0">
                <a:solidFill>
                  <a:srgbClr val="FFFFFF"/>
                </a:solidFill>
                <a:latin typeface="Calibri"/>
                <a:cs typeface="Calibri"/>
              </a:rPr>
              <a:t>(filter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3850" spc="7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3850" spc="10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3850" spc="-5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Calibri"/>
                <a:cs typeface="Calibri"/>
              </a:rPr>
              <a:t>for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850" spc="5" dirty="0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sz="3850" spc="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850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00" dirty="0">
                <a:solidFill>
                  <a:srgbClr val="FFFFFF"/>
                </a:solidFill>
                <a:latin typeface="Calibri"/>
                <a:cs typeface="Calibri"/>
              </a:rPr>
              <a:t>TRUE)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69787" y="4794846"/>
            <a:ext cx="3455670" cy="3840479"/>
          </a:xfrm>
          <a:custGeom>
            <a:avLst/>
            <a:gdLst/>
            <a:ahLst/>
            <a:cxnLst/>
            <a:rect l="l" t="t" r="r" b="b"/>
            <a:pathLst>
              <a:path w="3455670" h="3840479">
                <a:moveTo>
                  <a:pt x="3159916" y="0"/>
                </a:moveTo>
                <a:lnTo>
                  <a:pt x="3007761" y="1222475"/>
                </a:lnTo>
                <a:lnTo>
                  <a:pt x="356336" y="1222475"/>
                </a:lnTo>
                <a:lnTo>
                  <a:pt x="307985" y="1225728"/>
                </a:lnTo>
                <a:lnTo>
                  <a:pt x="261610" y="1235204"/>
                </a:lnTo>
                <a:lnTo>
                  <a:pt x="217636" y="1250479"/>
                </a:lnTo>
                <a:lnTo>
                  <a:pt x="176489" y="1271127"/>
                </a:lnTo>
                <a:lnTo>
                  <a:pt x="138592" y="1296724"/>
                </a:lnTo>
                <a:lnTo>
                  <a:pt x="104370" y="1326846"/>
                </a:lnTo>
                <a:lnTo>
                  <a:pt x="74248" y="1361068"/>
                </a:lnTo>
                <a:lnTo>
                  <a:pt x="48651" y="1398965"/>
                </a:lnTo>
                <a:lnTo>
                  <a:pt x="28003" y="1440112"/>
                </a:lnTo>
                <a:lnTo>
                  <a:pt x="12729" y="1484086"/>
                </a:lnTo>
                <a:lnTo>
                  <a:pt x="3253" y="1530460"/>
                </a:lnTo>
                <a:lnTo>
                  <a:pt x="0" y="1578812"/>
                </a:lnTo>
                <a:lnTo>
                  <a:pt x="0" y="3483859"/>
                </a:lnTo>
                <a:lnTo>
                  <a:pt x="3253" y="3532211"/>
                </a:lnTo>
                <a:lnTo>
                  <a:pt x="12729" y="3578586"/>
                </a:lnTo>
                <a:lnTo>
                  <a:pt x="28003" y="3622559"/>
                </a:lnTo>
                <a:lnTo>
                  <a:pt x="48651" y="3663707"/>
                </a:lnTo>
                <a:lnTo>
                  <a:pt x="74248" y="3701604"/>
                </a:lnTo>
                <a:lnTo>
                  <a:pt x="104370" y="3735826"/>
                </a:lnTo>
                <a:lnTo>
                  <a:pt x="138592" y="3765947"/>
                </a:lnTo>
                <a:lnTo>
                  <a:pt x="176489" y="3791545"/>
                </a:lnTo>
                <a:lnTo>
                  <a:pt x="217636" y="3812193"/>
                </a:lnTo>
                <a:lnTo>
                  <a:pt x="261610" y="3827468"/>
                </a:lnTo>
                <a:lnTo>
                  <a:pt x="307985" y="3836944"/>
                </a:lnTo>
                <a:lnTo>
                  <a:pt x="356336" y="3840197"/>
                </a:lnTo>
                <a:lnTo>
                  <a:pt x="3099054" y="3840197"/>
                </a:lnTo>
                <a:lnTo>
                  <a:pt x="3147406" y="3836943"/>
                </a:lnTo>
                <a:lnTo>
                  <a:pt x="3193781" y="3827467"/>
                </a:lnTo>
                <a:lnTo>
                  <a:pt x="3237755" y="3812193"/>
                </a:lnTo>
                <a:lnTo>
                  <a:pt x="3278902" y="3791544"/>
                </a:lnTo>
                <a:lnTo>
                  <a:pt x="3316799" y="3765947"/>
                </a:lnTo>
                <a:lnTo>
                  <a:pt x="3351021" y="3735825"/>
                </a:lnTo>
                <a:lnTo>
                  <a:pt x="3381143" y="3701603"/>
                </a:lnTo>
                <a:lnTo>
                  <a:pt x="3406740" y="3663707"/>
                </a:lnTo>
                <a:lnTo>
                  <a:pt x="3427388" y="3622559"/>
                </a:lnTo>
                <a:lnTo>
                  <a:pt x="3442663" y="3578585"/>
                </a:lnTo>
                <a:lnTo>
                  <a:pt x="3452139" y="3532211"/>
                </a:lnTo>
                <a:lnTo>
                  <a:pt x="3455392" y="3483859"/>
                </a:lnTo>
                <a:lnTo>
                  <a:pt x="3455392" y="1578812"/>
                </a:lnTo>
                <a:lnTo>
                  <a:pt x="3451797" y="1528191"/>
                </a:lnTo>
                <a:lnTo>
                  <a:pt x="3441345" y="1479844"/>
                </a:lnTo>
                <a:lnTo>
                  <a:pt x="3424536" y="1434238"/>
                </a:lnTo>
                <a:lnTo>
                  <a:pt x="3401869" y="1391842"/>
                </a:lnTo>
                <a:lnTo>
                  <a:pt x="3373844" y="1353124"/>
                </a:lnTo>
                <a:lnTo>
                  <a:pt x="3340962" y="1318552"/>
                </a:lnTo>
                <a:lnTo>
                  <a:pt x="3303720" y="1288595"/>
                </a:lnTo>
                <a:lnTo>
                  <a:pt x="3262620" y="1263721"/>
                </a:lnTo>
                <a:lnTo>
                  <a:pt x="3218160" y="1244398"/>
                </a:lnTo>
                <a:lnTo>
                  <a:pt x="315991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34327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marR="5080" indent="-356235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3487" y="940150"/>
            <a:ext cx="69615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common</a:t>
            </a:r>
            <a:r>
              <a:rPr spc="-295" dirty="0"/>
              <a:t> </a:t>
            </a:r>
            <a:r>
              <a:rPr spc="110" dirty="0"/>
              <a:t>syntax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03968" y="2251105"/>
            <a:ext cx="13949044" cy="249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5440"/>
              </a:lnSpc>
              <a:spcBef>
                <a:spcPts val="100"/>
              </a:spcBef>
            </a:pPr>
            <a:r>
              <a:rPr sz="4350" spc="125" dirty="0">
                <a:latin typeface="Calibri"/>
                <a:cs typeface="Calibri"/>
              </a:rPr>
              <a:t>Each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55" dirty="0">
                <a:latin typeface="Calibri"/>
                <a:cs typeface="Calibri"/>
              </a:rPr>
              <a:t>function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45" dirty="0">
                <a:latin typeface="Calibri"/>
                <a:cs typeface="Calibri"/>
              </a:rPr>
              <a:t>takes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10" dirty="0">
                <a:latin typeface="Calibri"/>
                <a:cs typeface="Calibri"/>
              </a:rPr>
              <a:t>a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data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0" dirty="0">
                <a:latin typeface="Calibri"/>
                <a:cs typeface="Calibri"/>
              </a:rPr>
              <a:t>frame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-160" dirty="0">
                <a:latin typeface="Calibri"/>
                <a:cs typeface="Calibri"/>
              </a:rPr>
              <a:t>/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70" dirty="0">
                <a:latin typeface="Calibri"/>
                <a:cs typeface="Calibri"/>
              </a:rPr>
              <a:t>tibble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114" dirty="0">
                <a:latin typeface="Calibri"/>
                <a:cs typeface="Calibri"/>
              </a:rPr>
              <a:t>as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its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5" dirty="0">
                <a:latin typeface="Calibri"/>
                <a:cs typeface="Calibri"/>
              </a:rPr>
              <a:t>first</a:t>
            </a:r>
            <a:r>
              <a:rPr sz="4350" spc="-110" dirty="0">
                <a:latin typeface="Calibri"/>
                <a:cs typeface="Calibri"/>
              </a:rPr>
              <a:t> </a:t>
            </a:r>
            <a:r>
              <a:rPr sz="4350" spc="65" dirty="0">
                <a:latin typeface="Calibri"/>
                <a:cs typeface="Calibri"/>
              </a:rPr>
              <a:t>argument  </a:t>
            </a:r>
            <a:r>
              <a:rPr sz="4350" spc="110" dirty="0">
                <a:latin typeface="Calibri"/>
                <a:cs typeface="Calibri"/>
              </a:rPr>
              <a:t>and</a:t>
            </a:r>
            <a:r>
              <a:rPr sz="4350" spc="-120" dirty="0">
                <a:latin typeface="Calibri"/>
                <a:cs typeface="Calibri"/>
              </a:rPr>
              <a:t> </a:t>
            </a:r>
            <a:r>
              <a:rPr sz="4350" spc="25" dirty="0">
                <a:latin typeface="Calibri"/>
                <a:cs typeface="Calibri"/>
              </a:rPr>
              <a:t>returns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110" dirty="0">
                <a:latin typeface="Calibri"/>
                <a:cs typeface="Calibri"/>
              </a:rPr>
              <a:t>a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50" dirty="0">
                <a:latin typeface="Calibri"/>
                <a:cs typeface="Calibri"/>
              </a:rPr>
              <a:t>data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10" dirty="0">
                <a:latin typeface="Calibri"/>
                <a:cs typeface="Calibri"/>
              </a:rPr>
              <a:t>frame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-160" dirty="0">
                <a:latin typeface="Calibri"/>
                <a:cs typeface="Calibri"/>
              </a:rPr>
              <a:t>/</a:t>
            </a:r>
            <a:r>
              <a:rPr sz="4350" spc="-114" dirty="0">
                <a:latin typeface="Calibri"/>
                <a:cs typeface="Calibri"/>
              </a:rPr>
              <a:t> </a:t>
            </a:r>
            <a:r>
              <a:rPr sz="4350" spc="60" dirty="0">
                <a:latin typeface="Calibri"/>
                <a:cs typeface="Calibri"/>
              </a:rPr>
              <a:t>tibble.</a:t>
            </a:r>
            <a:endParaRPr sz="435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3969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84222" y="4879814"/>
            <a:ext cx="9030335" cy="3751579"/>
          </a:xfrm>
          <a:custGeom>
            <a:avLst/>
            <a:gdLst/>
            <a:ahLst/>
            <a:cxnLst/>
            <a:rect l="l" t="t" r="r" b="b"/>
            <a:pathLst>
              <a:path w="9030335" h="3751579">
                <a:moveTo>
                  <a:pt x="0" y="0"/>
                </a:moveTo>
                <a:lnTo>
                  <a:pt x="4492994" y="1490464"/>
                </a:lnTo>
                <a:lnTo>
                  <a:pt x="4492994" y="3395184"/>
                </a:lnTo>
                <a:lnTo>
                  <a:pt x="4496247" y="3443536"/>
                </a:lnTo>
                <a:lnTo>
                  <a:pt x="4505723" y="3489911"/>
                </a:lnTo>
                <a:lnTo>
                  <a:pt x="4520997" y="3533884"/>
                </a:lnTo>
                <a:lnTo>
                  <a:pt x="4541646" y="3575032"/>
                </a:lnTo>
                <a:lnTo>
                  <a:pt x="4567243" y="3612929"/>
                </a:lnTo>
                <a:lnTo>
                  <a:pt x="4597365" y="3647150"/>
                </a:lnTo>
                <a:lnTo>
                  <a:pt x="4631586" y="3677272"/>
                </a:lnTo>
                <a:lnTo>
                  <a:pt x="4669483" y="3702869"/>
                </a:lnTo>
                <a:lnTo>
                  <a:pt x="4710630" y="3723517"/>
                </a:lnTo>
                <a:lnTo>
                  <a:pt x="4754603" y="3738792"/>
                </a:lnTo>
                <a:lnTo>
                  <a:pt x="4800978" y="3748268"/>
                </a:lnTo>
                <a:lnTo>
                  <a:pt x="4849328" y="3751521"/>
                </a:lnTo>
                <a:lnTo>
                  <a:pt x="8673819" y="3751521"/>
                </a:lnTo>
                <a:lnTo>
                  <a:pt x="8722170" y="3748268"/>
                </a:lnTo>
                <a:lnTo>
                  <a:pt x="8768544" y="3738792"/>
                </a:lnTo>
                <a:lnTo>
                  <a:pt x="8812517" y="3723517"/>
                </a:lnTo>
                <a:lnTo>
                  <a:pt x="8853664" y="3702869"/>
                </a:lnTo>
                <a:lnTo>
                  <a:pt x="8891561" y="3677272"/>
                </a:lnTo>
                <a:lnTo>
                  <a:pt x="8925783" y="3647150"/>
                </a:lnTo>
                <a:lnTo>
                  <a:pt x="8955905" y="3612929"/>
                </a:lnTo>
                <a:lnTo>
                  <a:pt x="8981502" y="3575032"/>
                </a:lnTo>
                <a:lnTo>
                  <a:pt x="9002150" y="3533884"/>
                </a:lnTo>
                <a:lnTo>
                  <a:pt x="9017425" y="3489911"/>
                </a:lnTo>
                <a:lnTo>
                  <a:pt x="9026901" y="3443536"/>
                </a:lnTo>
                <a:lnTo>
                  <a:pt x="9030154" y="3395184"/>
                </a:lnTo>
                <a:lnTo>
                  <a:pt x="9030154" y="1490137"/>
                </a:lnTo>
                <a:lnTo>
                  <a:pt x="9026901" y="1441786"/>
                </a:lnTo>
                <a:lnTo>
                  <a:pt x="9017425" y="1395411"/>
                </a:lnTo>
                <a:lnTo>
                  <a:pt x="9002150" y="1351437"/>
                </a:lnTo>
                <a:lnTo>
                  <a:pt x="8981502" y="1310289"/>
                </a:lnTo>
                <a:lnTo>
                  <a:pt x="8967496" y="1289554"/>
                </a:lnTo>
                <a:lnTo>
                  <a:pt x="4554835" y="1289554"/>
                </a:lnTo>
                <a:lnTo>
                  <a:pt x="0" y="0"/>
                </a:lnTo>
                <a:close/>
              </a:path>
              <a:path w="9030335" h="3751579">
                <a:moveTo>
                  <a:pt x="8673819" y="1133800"/>
                </a:moveTo>
                <a:lnTo>
                  <a:pt x="4849328" y="1133800"/>
                </a:lnTo>
                <a:lnTo>
                  <a:pt x="4797841" y="1137493"/>
                </a:lnTo>
                <a:lnTo>
                  <a:pt x="4748637" y="1148231"/>
                </a:lnTo>
                <a:lnTo>
                  <a:pt x="4702232" y="1165498"/>
                </a:lnTo>
                <a:lnTo>
                  <a:pt x="4659136" y="1188779"/>
                </a:lnTo>
                <a:lnTo>
                  <a:pt x="4619862" y="1217559"/>
                </a:lnTo>
                <a:lnTo>
                  <a:pt x="4584925" y="1251322"/>
                </a:lnTo>
                <a:lnTo>
                  <a:pt x="4554835" y="1289554"/>
                </a:lnTo>
                <a:lnTo>
                  <a:pt x="8967496" y="1289554"/>
                </a:lnTo>
                <a:lnTo>
                  <a:pt x="8925783" y="1238171"/>
                </a:lnTo>
                <a:lnTo>
                  <a:pt x="8891561" y="1208049"/>
                </a:lnTo>
                <a:lnTo>
                  <a:pt x="8853664" y="1182451"/>
                </a:lnTo>
                <a:lnTo>
                  <a:pt x="8812517" y="1161803"/>
                </a:lnTo>
                <a:lnTo>
                  <a:pt x="8768544" y="1146529"/>
                </a:lnTo>
                <a:lnTo>
                  <a:pt x="8722170" y="1137053"/>
                </a:lnTo>
                <a:lnTo>
                  <a:pt x="8673819" y="113380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37182" y="6720078"/>
            <a:ext cx="3610610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629920" marR="5080" indent="-617855">
              <a:lnSpc>
                <a:spcPts val="4370"/>
              </a:lnSpc>
              <a:spcBef>
                <a:spcPts val="480"/>
              </a:spcBef>
            </a:pP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sz="3850" b="1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65" dirty="0">
                <a:solidFill>
                  <a:srgbClr val="FFFFFF"/>
                </a:solidFill>
                <a:latin typeface="Arial"/>
                <a:cs typeface="Arial"/>
              </a:rPr>
              <a:t>specific  </a:t>
            </a:r>
            <a:r>
              <a:rPr sz="3850" b="1" spc="-130" dirty="0">
                <a:solidFill>
                  <a:srgbClr val="FFFFFF"/>
                </a:solidFill>
                <a:latin typeface="Arial"/>
                <a:cs typeface="Arial"/>
              </a:rPr>
              <a:t>arguments</a:t>
            </a:r>
            <a:endParaRPr sz="3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36791" y="4975361"/>
            <a:ext cx="5621020" cy="3656329"/>
          </a:xfrm>
          <a:custGeom>
            <a:avLst/>
            <a:gdLst/>
            <a:ahLst/>
            <a:cxnLst/>
            <a:rect l="l" t="t" r="r" b="b"/>
            <a:pathLst>
              <a:path w="5621020" h="3656329">
                <a:moveTo>
                  <a:pt x="0" y="0"/>
                </a:moveTo>
                <a:lnTo>
                  <a:pt x="1513697" y="1274502"/>
                </a:lnTo>
                <a:lnTo>
                  <a:pt x="1504500" y="1303207"/>
                </a:lnTo>
                <a:lnTo>
                  <a:pt x="1497487" y="1332795"/>
                </a:lnTo>
                <a:lnTo>
                  <a:pt x="1493016" y="1363259"/>
                </a:lnTo>
                <a:lnTo>
                  <a:pt x="1491446" y="1394591"/>
                </a:lnTo>
                <a:lnTo>
                  <a:pt x="1491446" y="3299637"/>
                </a:lnTo>
                <a:lnTo>
                  <a:pt x="1494699" y="3347989"/>
                </a:lnTo>
                <a:lnTo>
                  <a:pt x="1504175" y="3394364"/>
                </a:lnTo>
                <a:lnTo>
                  <a:pt x="1519450" y="3438337"/>
                </a:lnTo>
                <a:lnTo>
                  <a:pt x="1540098" y="3479485"/>
                </a:lnTo>
                <a:lnTo>
                  <a:pt x="1565695" y="3517382"/>
                </a:lnTo>
                <a:lnTo>
                  <a:pt x="1595817" y="3551603"/>
                </a:lnTo>
                <a:lnTo>
                  <a:pt x="1630039" y="3581725"/>
                </a:lnTo>
                <a:lnTo>
                  <a:pt x="1667935" y="3607322"/>
                </a:lnTo>
                <a:lnTo>
                  <a:pt x="1709083" y="3627971"/>
                </a:lnTo>
                <a:lnTo>
                  <a:pt x="1753056" y="3643245"/>
                </a:lnTo>
                <a:lnTo>
                  <a:pt x="1799431" y="3652721"/>
                </a:lnTo>
                <a:lnTo>
                  <a:pt x="1847783" y="3655974"/>
                </a:lnTo>
                <a:lnTo>
                  <a:pt x="5264233" y="3655974"/>
                </a:lnTo>
                <a:lnTo>
                  <a:pt x="5312586" y="3652721"/>
                </a:lnTo>
                <a:lnTo>
                  <a:pt x="5358962" y="3643245"/>
                </a:lnTo>
                <a:lnTo>
                  <a:pt x="5402937" y="3627971"/>
                </a:lnTo>
                <a:lnTo>
                  <a:pt x="5444086" y="3607322"/>
                </a:lnTo>
                <a:lnTo>
                  <a:pt x="5481983" y="3581725"/>
                </a:lnTo>
                <a:lnTo>
                  <a:pt x="5516206" y="3551603"/>
                </a:lnTo>
                <a:lnTo>
                  <a:pt x="5546328" y="3517382"/>
                </a:lnTo>
                <a:lnTo>
                  <a:pt x="5571926" y="3479485"/>
                </a:lnTo>
                <a:lnTo>
                  <a:pt x="5592574" y="3438337"/>
                </a:lnTo>
                <a:lnTo>
                  <a:pt x="5607849" y="3394364"/>
                </a:lnTo>
                <a:lnTo>
                  <a:pt x="5617325" y="3347989"/>
                </a:lnTo>
                <a:lnTo>
                  <a:pt x="5620578" y="3299637"/>
                </a:lnTo>
                <a:lnTo>
                  <a:pt x="5620578" y="1394591"/>
                </a:lnTo>
                <a:lnTo>
                  <a:pt x="5617325" y="1346239"/>
                </a:lnTo>
                <a:lnTo>
                  <a:pt x="5607849" y="1299864"/>
                </a:lnTo>
                <a:lnTo>
                  <a:pt x="5592574" y="1255890"/>
                </a:lnTo>
                <a:lnTo>
                  <a:pt x="5571926" y="1214743"/>
                </a:lnTo>
                <a:lnTo>
                  <a:pt x="5546328" y="1176846"/>
                </a:lnTo>
                <a:lnTo>
                  <a:pt x="5516206" y="1142624"/>
                </a:lnTo>
                <a:lnTo>
                  <a:pt x="5481983" y="1112502"/>
                </a:lnTo>
                <a:lnTo>
                  <a:pt x="5471852" y="1105659"/>
                </a:lnTo>
                <a:lnTo>
                  <a:pt x="1640329" y="1105659"/>
                </a:lnTo>
                <a:lnTo>
                  <a:pt x="0" y="0"/>
                </a:lnTo>
                <a:close/>
              </a:path>
              <a:path w="5621020" h="3656329">
                <a:moveTo>
                  <a:pt x="5264233" y="1038253"/>
                </a:moveTo>
                <a:lnTo>
                  <a:pt x="1847783" y="1038253"/>
                </a:lnTo>
                <a:lnTo>
                  <a:pt x="1790871" y="1042867"/>
                </a:lnTo>
                <a:lnTo>
                  <a:pt x="1736906" y="1056175"/>
                </a:lnTo>
                <a:lnTo>
                  <a:pt x="1686516" y="1077373"/>
                </a:lnTo>
                <a:lnTo>
                  <a:pt x="1640329" y="1105659"/>
                </a:lnTo>
                <a:lnTo>
                  <a:pt x="5471852" y="1105659"/>
                </a:lnTo>
                <a:lnTo>
                  <a:pt x="5402937" y="1066256"/>
                </a:lnTo>
                <a:lnTo>
                  <a:pt x="5358962" y="1050982"/>
                </a:lnTo>
                <a:lnTo>
                  <a:pt x="5312586" y="1041506"/>
                </a:lnTo>
                <a:lnTo>
                  <a:pt x="5264233" y="1038253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27886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marR="5080" indent="-356235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69787" y="4951802"/>
            <a:ext cx="4638675" cy="3679825"/>
          </a:xfrm>
          <a:custGeom>
            <a:avLst/>
            <a:gdLst/>
            <a:ahLst/>
            <a:cxnLst/>
            <a:rect l="l" t="t" r="r" b="b"/>
            <a:pathLst>
              <a:path w="4638675" h="3679825">
                <a:moveTo>
                  <a:pt x="4282264" y="1061812"/>
                </a:moveTo>
                <a:lnTo>
                  <a:pt x="356336" y="1061812"/>
                </a:lnTo>
                <a:lnTo>
                  <a:pt x="307985" y="1065065"/>
                </a:lnTo>
                <a:lnTo>
                  <a:pt x="261610" y="1074541"/>
                </a:lnTo>
                <a:lnTo>
                  <a:pt x="217636" y="1089816"/>
                </a:lnTo>
                <a:lnTo>
                  <a:pt x="176489" y="1110464"/>
                </a:lnTo>
                <a:lnTo>
                  <a:pt x="138592" y="1136061"/>
                </a:lnTo>
                <a:lnTo>
                  <a:pt x="104370" y="1166183"/>
                </a:lnTo>
                <a:lnTo>
                  <a:pt x="74248" y="1200405"/>
                </a:lnTo>
                <a:lnTo>
                  <a:pt x="48651" y="1238302"/>
                </a:lnTo>
                <a:lnTo>
                  <a:pt x="28003" y="1279450"/>
                </a:lnTo>
                <a:lnTo>
                  <a:pt x="12729" y="1323423"/>
                </a:lnTo>
                <a:lnTo>
                  <a:pt x="3253" y="1369798"/>
                </a:lnTo>
                <a:lnTo>
                  <a:pt x="0" y="1418150"/>
                </a:lnTo>
                <a:lnTo>
                  <a:pt x="0" y="3323197"/>
                </a:lnTo>
                <a:lnTo>
                  <a:pt x="3253" y="3371548"/>
                </a:lnTo>
                <a:lnTo>
                  <a:pt x="12729" y="3417923"/>
                </a:lnTo>
                <a:lnTo>
                  <a:pt x="28003" y="3461897"/>
                </a:lnTo>
                <a:lnTo>
                  <a:pt x="48651" y="3503044"/>
                </a:lnTo>
                <a:lnTo>
                  <a:pt x="74248" y="3540941"/>
                </a:lnTo>
                <a:lnTo>
                  <a:pt x="104370" y="3575163"/>
                </a:lnTo>
                <a:lnTo>
                  <a:pt x="138592" y="3605285"/>
                </a:lnTo>
                <a:lnTo>
                  <a:pt x="176489" y="3630882"/>
                </a:lnTo>
                <a:lnTo>
                  <a:pt x="217636" y="3651530"/>
                </a:lnTo>
                <a:lnTo>
                  <a:pt x="261610" y="3666804"/>
                </a:lnTo>
                <a:lnTo>
                  <a:pt x="307985" y="3676281"/>
                </a:lnTo>
                <a:lnTo>
                  <a:pt x="356336" y="3679534"/>
                </a:lnTo>
                <a:lnTo>
                  <a:pt x="4282264" y="3679534"/>
                </a:lnTo>
                <a:lnTo>
                  <a:pt x="4330616" y="3676281"/>
                </a:lnTo>
                <a:lnTo>
                  <a:pt x="4376991" y="3666804"/>
                </a:lnTo>
                <a:lnTo>
                  <a:pt x="4420964" y="3651530"/>
                </a:lnTo>
                <a:lnTo>
                  <a:pt x="4462112" y="3630882"/>
                </a:lnTo>
                <a:lnTo>
                  <a:pt x="4500009" y="3605285"/>
                </a:lnTo>
                <a:lnTo>
                  <a:pt x="4534231" y="3575163"/>
                </a:lnTo>
                <a:lnTo>
                  <a:pt x="4564352" y="3540941"/>
                </a:lnTo>
                <a:lnTo>
                  <a:pt x="4589950" y="3503044"/>
                </a:lnTo>
                <a:lnTo>
                  <a:pt x="4610598" y="3461897"/>
                </a:lnTo>
                <a:lnTo>
                  <a:pt x="4625873" y="3417923"/>
                </a:lnTo>
                <a:lnTo>
                  <a:pt x="4635349" y="3371548"/>
                </a:lnTo>
                <a:lnTo>
                  <a:pt x="4638602" y="3323197"/>
                </a:lnTo>
                <a:lnTo>
                  <a:pt x="4638602" y="1418150"/>
                </a:lnTo>
                <a:lnTo>
                  <a:pt x="4635349" y="1369798"/>
                </a:lnTo>
                <a:lnTo>
                  <a:pt x="4625873" y="1323423"/>
                </a:lnTo>
                <a:lnTo>
                  <a:pt x="4610598" y="1279450"/>
                </a:lnTo>
                <a:lnTo>
                  <a:pt x="4589950" y="1238302"/>
                </a:lnTo>
                <a:lnTo>
                  <a:pt x="4564353" y="1200405"/>
                </a:lnTo>
                <a:lnTo>
                  <a:pt x="4534231" y="1166183"/>
                </a:lnTo>
                <a:lnTo>
                  <a:pt x="4500009" y="1136061"/>
                </a:lnTo>
                <a:lnTo>
                  <a:pt x="4462112" y="1110464"/>
                </a:lnTo>
                <a:lnTo>
                  <a:pt x="4420965" y="1089816"/>
                </a:lnTo>
                <a:lnTo>
                  <a:pt x="4376991" y="1074541"/>
                </a:lnTo>
                <a:lnTo>
                  <a:pt x="4330616" y="1065065"/>
                </a:lnTo>
                <a:lnTo>
                  <a:pt x="4282264" y="1061812"/>
                </a:lnTo>
                <a:close/>
              </a:path>
              <a:path w="4638675" h="3679825">
                <a:moveTo>
                  <a:pt x="999969" y="0"/>
                </a:moveTo>
                <a:lnTo>
                  <a:pt x="895260" y="1061812"/>
                </a:lnTo>
                <a:lnTo>
                  <a:pt x="1105005" y="1061812"/>
                </a:lnTo>
                <a:lnTo>
                  <a:pt x="999969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36930" y="6992322"/>
            <a:ext cx="311404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b="1" spc="-65" dirty="0">
                <a:solidFill>
                  <a:srgbClr val="FFFFFF"/>
                </a:solidFill>
                <a:latin typeface="Arial"/>
                <a:cs typeface="Arial"/>
              </a:rPr>
              <a:t>dplyr</a:t>
            </a:r>
            <a:r>
              <a:rPr sz="3850" b="1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9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endParaRPr sz="38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44" y="10513183"/>
            <a:ext cx="884555" cy="729615"/>
          </a:xfrm>
          <a:custGeom>
            <a:avLst/>
            <a:gdLst/>
            <a:ahLst/>
            <a:cxnLst/>
            <a:rect l="l" t="t" r="r" b="b"/>
            <a:pathLst>
              <a:path w="884554" h="729615">
                <a:moveTo>
                  <a:pt x="0" y="729540"/>
                </a:moveTo>
                <a:lnTo>
                  <a:pt x="884373" y="729540"/>
                </a:lnTo>
                <a:lnTo>
                  <a:pt x="884373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8800" y="10513183"/>
            <a:ext cx="1738630" cy="729615"/>
          </a:xfrm>
          <a:custGeom>
            <a:avLst/>
            <a:gdLst/>
            <a:ahLst/>
            <a:cxnLst/>
            <a:rect l="l" t="t" r="r" b="b"/>
            <a:pathLst>
              <a:path w="1738629" h="729615">
                <a:moveTo>
                  <a:pt x="0" y="729540"/>
                </a:moveTo>
                <a:lnTo>
                  <a:pt x="1738485" y="729540"/>
                </a:lnTo>
                <a:lnTo>
                  <a:pt x="1738485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9169" y="10513183"/>
            <a:ext cx="1191260" cy="729615"/>
          </a:xfrm>
          <a:custGeom>
            <a:avLst/>
            <a:gdLst/>
            <a:ahLst/>
            <a:cxnLst/>
            <a:rect l="l" t="t" r="r" b="b"/>
            <a:pathLst>
              <a:path w="1191259" h="729615">
                <a:moveTo>
                  <a:pt x="0" y="729540"/>
                </a:moveTo>
                <a:lnTo>
                  <a:pt x="1190826" y="729540"/>
                </a:lnTo>
                <a:lnTo>
                  <a:pt x="1190826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544" y="11242723"/>
            <a:ext cx="884555" cy="66040"/>
          </a:xfrm>
          <a:custGeom>
            <a:avLst/>
            <a:gdLst/>
            <a:ahLst/>
            <a:cxnLst/>
            <a:rect l="l" t="t" r="r" b="b"/>
            <a:pathLst>
              <a:path w="884554" h="66040">
                <a:moveTo>
                  <a:pt x="0" y="65832"/>
                </a:moveTo>
                <a:lnTo>
                  <a:pt x="884373" y="65832"/>
                </a:lnTo>
                <a:lnTo>
                  <a:pt x="884373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8800" y="11242723"/>
            <a:ext cx="1738630" cy="66040"/>
          </a:xfrm>
          <a:custGeom>
            <a:avLst/>
            <a:gdLst/>
            <a:ahLst/>
            <a:cxnLst/>
            <a:rect l="l" t="t" r="r" b="b"/>
            <a:pathLst>
              <a:path w="1738629" h="66040">
                <a:moveTo>
                  <a:pt x="0" y="65832"/>
                </a:moveTo>
                <a:lnTo>
                  <a:pt x="1738485" y="65832"/>
                </a:lnTo>
                <a:lnTo>
                  <a:pt x="1738485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9169" y="11242723"/>
            <a:ext cx="1191260" cy="66040"/>
          </a:xfrm>
          <a:custGeom>
            <a:avLst/>
            <a:gdLst/>
            <a:ahLst/>
            <a:cxnLst/>
            <a:rect l="l" t="t" r="r" b="b"/>
            <a:pathLst>
              <a:path w="1191259" h="66040">
                <a:moveTo>
                  <a:pt x="0" y="65832"/>
                </a:moveTo>
                <a:lnTo>
                  <a:pt x="1190826" y="65832"/>
                </a:lnTo>
                <a:lnTo>
                  <a:pt x="1190826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53842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62084" y="2824909"/>
            <a:ext cx="9892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5790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41007" y="722778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596536" y="6114996"/>
          <a:ext cx="6715757" cy="293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…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  <p:sp>
        <p:nvSpPr>
          <p:cNvPr id="15" name="object 15"/>
          <p:cNvSpPr txBox="1"/>
          <p:nvPr/>
        </p:nvSpPr>
        <p:spPr>
          <a:xfrm>
            <a:off x="2775023" y="3791374"/>
            <a:ext cx="1454404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44" y="10513183"/>
            <a:ext cx="884555" cy="729615"/>
          </a:xfrm>
          <a:custGeom>
            <a:avLst/>
            <a:gdLst/>
            <a:ahLst/>
            <a:cxnLst/>
            <a:rect l="l" t="t" r="r" b="b"/>
            <a:pathLst>
              <a:path w="884554" h="729615">
                <a:moveTo>
                  <a:pt x="0" y="729540"/>
                </a:moveTo>
                <a:lnTo>
                  <a:pt x="884373" y="729540"/>
                </a:lnTo>
                <a:lnTo>
                  <a:pt x="884373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88800" y="10513183"/>
            <a:ext cx="1738630" cy="729615"/>
          </a:xfrm>
          <a:custGeom>
            <a:avLst/>
            <a:gdLst/>
            <a:ahLst/>
            <a:cxnLst/>
            <a:rect l="l" t="t" r="r" b="b"/>
            <a:pathLst>
              <a:path w="1738629" h="729615">
                <a:moveTo>
                  <a:pt x="0" y="729540"/>
                </a:moveTo>
                <a:lnTo>
                  <a:pt x="1738485" y="729540"/>
                </a:lnTo>
                <a:lnTo>
                  <a:pt x="1738485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9169" y="10513183"/>
            <a:ext cx="1191260" cy="729615"/>
          </a:xfrm>
          <a:custGeom>
            <a:avLst/>
            <a:gdLst/>
            <a:ahLst/>
            <a:cxnLst/>
            <a:rect l="l" t="t" r="r" b="b"/>
            <a:pathLst>
              <a:path w="1191259" h="729615">
                <a:moveTo>
                  <a:pt x="0" y="729540"/>
                </a:moveTo>
                <a:lnTo>
                  <a:pt x="1190826" y="729540"/>
                </a:lnTo>
                <a:lnTo>
                  <a:pt x="1190826" y="0"/>
                </a:lnTo>
                <a:lnTo>
                  <a:pt x="0" y="0"/>
                </a:lnTo>
                <a:lnTo>
                  <a:pt x="0" y="72954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544" y="11242723"/>
            <a:ext cx="884555" cy="66040"/>
          </a:xfrm>
          <a:custGeom>
            <a:avLst/>
            <a:gdLst/>
            <a:ahLst/>
            <a:cxnLst/>
            <a:rect l="l" t="t" r="r" b="b"/>
            <a:pathLst>
              <a:path w="884554" h="66040">
                <a:moveTo>
                  <a:pt x="0" y="65832"/>
                </a:moveTo>
                <a:lnTo>
                  <a:pt x="884373" y="65832"/>
                </a:lnTo>
                <a:lnTo>
                  <a:pt x="884373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8800" y="11242723"/>
            <a:ext cx="1738630" cy="66040"/>
          </a:xfrm>
          <a:custGeom>
            <a:avLst/>
            <a:gdLst/>
            <a:ahLst/>
            <a:cxnLst/>
            <a:rect l="l" t="t" r="r" b="b"/>
            <a:pathLst>
              <a:path w="1738629" h="66040">
                <a:moveTo>
                  <a:pt x="0" y="65832"/>
                </a:moveTo>
                <a:lnTo>
                  <a:pt x="1738485" y="65832"/>
                </a:lnTo>
                <a:lnTo>
                  <a:pt x="1738485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9169" y="11242723"/>
            <a:ext cx="1191260" cy="66040"/>
          </a:xfrm>
          <a:custGeom>
            <a:avLst/>
            <a:gdLst/>
            <a:ahLst/>
            <a:cxnLst/>
            <a:rect l="l" t="t" r="r" b="b"/>
            <a:pathLst>
              <a:path w="1191259" h="66040">
                <a:moveTo>
                  <a:pt x="0" y="65832"/>
                </a:moveTo>
                <a:lnTo>
                  <a:pt x="1190826" y="65832"/>
                </a:lnTo>
                <a:lnTo>
                  <a:pt x="1190826" y="0"/>
                </a:lnTo>
                <a:lnTo>
                  <a:pt x="0" y="0"/>
                </a:lnTo>
                <a:lnTo>
                  <a:pt x="0" y="65832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53842" y="6114996"/>
          <a:ext cx="6715757" cy="517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R="26479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Gar</a:t>
                      </a:r>
                      <a:r>
                        <a:rPr sz="3300" spc="-35" dirty="0">
                          <a:latin typeface="Calibri"/>
                          <a:cs typeface="Calibri"/>
                        </a:rPr>
                        <a:t>re</a:t>
                      </a:r>
                      <a:r>
                        <a:rPr sz="3300" spc="-7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3300" dirty="0">
                          <a:latin typeface="Calibri"/>
                          <a:cs typeface="Calibri"/>
                        </a:rPr>
                        <a:t>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0D1D2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62084" y="2824909"/>
            <a:ext cx="9892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 </a:t>
            </a:r>
            <a:r>
              <a:rPr sz="4950" spc="35" dirty="0">
                <a:latin typeface="Calibri"/>
                <a:cs typeface="Calibri"/>
              </a:rPr>
              <a:t>rows </a:t>
            </a:r>
            <a:r>
              <a:rPr sz="4950" spc="40" dirty="0">
                <a:latin typeface="Calibri"/>
                <a:cs typeface="Calibri"/>
              </a:rPr>
              <a:t>that </a:t>
            </a:r>
            <a:r>
              <a:rPr sz="4950" spc="20" dirty="0">
                <a:latin typeface="Calibri"/>
                <a:cs typeface="Calibri"/>
              </a:rPr>
              <a:t>meet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5790" y="5421689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75023" y="3791374"/>
            <a:ext cx="14544040" cy="1333500"/>
          </a:xfrm>
          <a:custGeom>
            <a:avLst/>
            <a:gdLst/>
            <a:ahLst/>
            <a:cxnLst/>
            <a:rect l="l" t="t" r="r" b="b"/>
            <a:pathLst>
              <a:path w="14544040" h="133350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75023" y="3791374"/>
            <a:ext cx="14544040" cy="133350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35814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82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93020" y="4882408"/>
            <a:ext cx="6469380" cy="4273550"/>
          </a:xfrm>
          <a:custGeom>
            <a:avLst/>
            <a:gdLst/>
            <a:ahLst/>
            <a:cxnLst/>
            <a:rect l="l" t="t" r="r" b="b"/>
            <a:pathLst>
              <a:path w="6469380" h="4273550">
                <a:moveTo>
                  <a:pt x="0" y="0"/>
                </a:moveTo>
                <a:lnTo>
                  <a:pt x="1161287" y="1430258"/>
                </a:lnTo>
                <a:lnTo>
                  <a:pt x="1140424" y="1471268"/>
                </a:lnTo>
                <a:lnTo>
                  <a:pt x="1124665" y="1514950"/>
                </a:lnTo>
                <a:lnTo>
                  <a:pt x="1114701" y="1561032"/>
                </a:lnTo>
                <a:lnTo>
                  <a:pt x="1111225" y="1609244"/>
                </a:lnTo>
                <a:lnTo>
                  <a:pt x="1111225" y="3916765"/>
                </a:lnTo>
                <a:lnTo>
                  <a:pt x="1114478" y="3965117"/>
                </a:lnTo>
                <a:lnTo>
                  <a:pt x="1123955" y="4011492"/>
                </a:lnTo>
                <a:lnTo>
                  <a:pt x="1139229" y="4055466"/>
                </a:lnTo>
                <a:lnTo>
                  <a:pt x="1159877" y="4096613"/>
                </a:lnTo>
                <a:lnTo>
                  <a:pt x="1185475" y="4134510"/>
                </a:lnTo>
                <a:lnTo>
                  <a:pt x="1215597" y="4168732"/>
                </a:lnTo>
                <a:lnTo>
                  <a:pt x="1249818" y="4198854"/>
                </a:lnTo>
                <a:lnTo>
                  <a:pt x="1287715" y="4224451"/>
                </a:lnTo>
                <a:lnTo>
                  <a:pt x="1328862" y="4245099"/>
                </a:lnTo>
                <a:lnTo>
                  <a:pt x="1372835" y="4260374"/>
                </a:lnTo>
                <a:lnTo>
                  <a:pt x="1419209" y="4269850"/>
                </a:lnTo>
                <a:lnTo>
                  <a:pt x="1467560" y="4273103"/>
                </a:lnTo>
                <a:lnTo>
                  <a:pt x="6113031" y="4273103"/>
                </a:lnTo>
                <a:lnTo>
                  <a:pt x="6161384" y="4269850"/>
                </a:lnTo>
                <a:lnTo>
                  <a:pt x="6207760" y="4260374"/>
                </a:lnTo>
                <a:lnTo>
                  <a:pt x="6251734" y="4245099"/>
                </a:lnTo>
                <a:lnTo>
                  <a:pt x="6292881" y="4224451"/>
                </a:lnTo>
                <a:lnTo>
                  <a:pt x="6330778" y="4198854"/>
                </a:lnTo>
                <a:lnTo>
                  <a:pt x="6364999" y="4168732"/>
                </a:lnTo>
                <a:lnTo>
                  <a:pt x="6395120" y="4134510"/>
                </a:lnTo>
                <a:lnTo>
                  <a:pt x="6420716" y="4096613"/>
                </a:lnTo>
                <a:lnTo>
                  <a:pt x="6441364" y="4055466"/>
                </a:lnTo>
                <a:lnTo>
                  <a:pt x="6456637" y="4011492"/>
                </a:lnTo>
                <a:lnTo>
                  <a:pt x="6466113" y="3965117"/>
                </a:lnTo>
                <a:lnTo>
                  <a:pt x="6469366" y="3916765"/>
                </a:lnTo>
                <a:lnTo>
                  <a:pt x="6469366" y="1609244"/>
                </a:lnTo>
                <a:lnTo>
                  <a:pt x="6466113" y="1560892"/>
                </a:lnTo>
                <a:lnTo>
                  <a:pt x="6456637" y="1514517"/>
                </a:lnTo>
                <a:lnTo>
                  <a:pt x="6441364" y="1470544"/>
                </a:lnTo>
                <a:lnTo>
                  <a:pt x="6420716" y="1429396"/>
                </a:lnTo>
                <a:lnTo>
                  <a:pt x="6395120" y="1391499"/>
                </a:lnTo>
                <a:lnTo>
                  <a:pt x="6364999" y="1357278"/>
                </a:lnTo>
                <a:lnTo>
                  <a:pt x="6330778" y="1327156"/>
                </a:lnTo>
                <a:lnTo>
                  <a:pt x="6292881" y="1301559"/>
                </a:lnTo>
                <a:lnTo>
                  <a:pt x="6264395" y="1287264"/>
                </a:lnTo>
                <a:lnTo>
                  <a:pt x="1317041" y="1287264"/>
                </a:lnTo>
                <a:lnTo>
                  <a:pt x="0" y="0"/>
                </a:lnTo>
                <a:close/>
              </a:path>
              <a:path w="6469380" h="4273550">
                <a:moveTo>
                  <a:pt x="6113031" y="1252907"/>
                </a:moveTo>
                <a:lnTo>
                  <a:pt x="1467560" y="1252907"/>
                </a:lnTo>
                <a:lnTo>
                  <a:pt x="1427724" y="1255256"/>
                </a:lnTo>
                <a:lnTo>
                  <a:pt x="1389254" y="1262035"/>
                </a:lnTo>
                <a:lnTo>
                  <a:pt x="1352307" y="1272839"/>
                </a:lnTo>
                <a:lnTo>
                  <a:pt x="1317041" y="1287264"/>
                </a:lnTo>
                <a:lnTo>
                  <a:pt x="6264395" y="1287264"/>
                </a:lnTo>
                <a:lnTo>
                  <a:pt x="6251734" y="1280910"/>
                </a:lnTo>
                <a:lnTo>
                  <a:pt x="6207760" y="1265636"/>
                </a:lnTo>
                <a:lnTo>
                  <a:pt x="6161384" y="1256160"/>
                </a:lnTo>
                <a:lnTo>
                  <a:pt x="6113031" y="1252907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735633" y="6374539"/>
            <a:ext cx="4905375" cy="2490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495"/>
              </a:lnSpc>
              <a:spcBef>
                <a:spcPts val="125"/>
              </a:spcBef>
            </a:pP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20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3850">
              <a:latin typeface="Arial"/>
              <a:cs typeface="Arial"/>
            </a:endParaRPr>
          </a:p>
          <a:p>
            <a:pPr marR="1270" algn="ctr">
              <a:lnSpc>
                <a:spcPts val="4495"/>
              </a:lnSpc>
            </a:pP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(returns</a:t>
            </a:r>
            <a:r>
              <a:rPr sz="3850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Calibri"/>
                <a:cs typeface="Calibri"/>
              </a:rPr>
              <a:t>nothing)</a:t>
            </a:r>
            <a:endParaRPr sz="3850">
              <a:latin typeface="Calibri"/>
              <a:cs typeface="Calibri"/>
            </a:endParaRPr>
          </a:p>
          <a:p>
            <a:pPr marR="12065" algn="ctr">
              <a:lnSpc>
                <a:spcPts val="4495"/>
              </a:lnSpc>
              <a:spcBef>
                <a:spcPts val="1395"/>
              </a:spcBef>
            </a:pP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== </a:t>
            </a:r>
            <a:r>
              <a:rPr sz="3850" b="1" spc="-155" dirty="0">
                <a:solidFill>
                  <a:srgbClr val="FFFFFF"/>
                </a:solidFill>
                <a:latin typeface="Arial"/>
                <a:cs typeface="Arial"/>
              </a:rPr>
              <a:t>tests </a:t>
            </a:r>
            <a:r>
              <a:rPr sz="3850" b="1" spc="1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850" b="1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00" dirty="0">
                <a:solidFill>
                  <a:srgbClr val="FFFFFF"/>
                </a:solidFill>
                <a:latin typeface="Arial"/>
                <a:cs typeface="Arial"/>
              </a:rPr>
              <a:t>equal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ts val="4495"/>
              </a:lnSpc>
            </a:pP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(returns </a:t>
            </a:r>
            <a:r>
              <a:rPr sz="3850" spc="125" dirty="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3850" spc="-5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Calibri"/>
                <a:cs typeface="Calibri"/>
              </a:rPr>
              <a:t>FALSE)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831C-B94C-35BB-AC9A-6CC9E3FB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583" y="422696"/>
            <a:ext cx="10705408" cy="1269579"/>
          </a:xfrm>
        </p:spPr>
        <p:txBody>
          <a:bodyPr/>
          <a:lstStyle/>
          <a:p>
            <a:r>
              <a:rPr lang="en-US" dirty="0"/>
              <a:t>Markdown Code Chunks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2E92F06-69AE-8F59-BE1B-0182AE649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50" y="1746974"/>
            <a:ext cx="14955428" cy="9077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BED1D-E68E-F63A-FFE3-CF5DEF4F31F7}"/>
              </a:ext>
            </a:extLst>
          </p:cNvPr>
          <p:cNvSpPr txBox="1"/>
          <p:nvPr/>
        </p:nvSpPr>
        <p:spPr>
          <a:xfrm>
            <a:off x="222250" y="4299400"/>
            <a:ext cx="4786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Windows Shortcut</a:t>
            </a:r>
            <a:r>
              <a:rPr lang="da-DK" b="1" dirty="0"/>
              <a:t>: Ctrl + Alt + I</a:t>
            </a:r>
          </a:p>
          <a:p>
            <a:endParaRPr lang="da-DK" dirty="0"/>
          </a:p>
          <a:p>
            <a:r>
              <a:rPr lang="da-DK" dirty="0"/>
              <a:t>OS X: </a:t>
            </a:r>
            <a:r>
              <a:rPr lang="da-DK" b="1" dirty="0"/>
              <a:t>Cmd + Option + 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3AE95C-1E2E-FEAE-B1CC-135923A84205}"/>
              </a:ext>
            </a:extLst>
          </p:cNvPr>
          <p:cNvSpPr/>
          <p:nvPr/>
        </p:nvSpPr>
        <p:spPr>
          <a:xfrm>
            <a:off x="4899591" y="3965430"/>
            <a:ext cx="7142991" cy="838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E1199-9994-9B4E-3864-C8335581F910}"/>
              </a:ext>
            </a:extLst>
          </p:cNvPr>
          <p:cNvSpPr/>
          <p:nvPr/>
        </p:nvSpPr>
        <p:spPr>
          <a:xfrm>
            <a:off x="4914906" y="5062823"/>
            <a:ext cx="7127676" cy="838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87068A-EFEA-FA5C-6E98-F2733AE56CFF}"/>
              </a:ext>
            </a:extLst>
          </p:cNvPr>
          <p:cNvSpPr/>
          <p:nvPr/>
        </p:nvSpPr>
        <p:spPr>
          <a:xfrm>
            <a:off x="4905574" y="7687293"/>
            <a:ext cx="7127676" cy="838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274" y="1128626"/>
            <a:ext cx="54044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0" dirty="0"/>
              <a:t>Logical</a:t>
            </a:r>
            <a:r>
              <a:rPr spc="-280" dirty="0"/>
              <a:t> </a:t>
            </a:r>
            <a:r>
              <a:rPr spc="20" dirty="0"/>
              <a:t>tests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69770" y="3118094"/>
            <a:ext cx="34893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>
                <a:solidFill>
                  <a:srgbClr val="53585F"/>
                </a:solidFill>
                <a:latin typeface="Calibri"/>
                <a:cs typeface="Calibri"/>
              </a:rPr>
              <a:t>?Com</a:t>
            </a:r>
            <a:r>
              <a:rPr sz="4950" spc="-5" dirty="0">
                <a:solidFill>
                  <a:srgbClr val="53585F"/>
                </a:solidFill>
                <a:latin typeface="Calibri"/>
                <a:cs typeface="Calibri"/>
              </a:rPr>
              <a:t>p</a:t>
            </a:r>
            <a:r>
              <a:rPr sz="4950" spc="80" dirty="0">
                <a:solidFill>
                  <a:srgbClr val="53585F"/>
                </a:solidFill>
                <a:latin typeface="Calibri"/>
                <a:cs typeface="Calibri"/>
              </a:rPr>
              <a:t>arison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5579" y="9088728"/>
            <a:ext cx="4954905" cy="137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890">
              <a:lnSpc>
                <a:spcPts val="4530"/>
              </a:lnSpc>
              <a:tabLst>
                <a:tab pos="3025775" algn="l"/>
              </a:tabLst>
            </a:pPr>
            <a:r>
              <a:rPr sz="3700" spc="5" dirty="0">
                <a:latin typeface="Courier New"/>
                <a:cs typeface="Courier New"/>
              </a:rPr>
              <a:t>is.na(</a:t>
            </a:r>
            <a:r>
              <a:rPr sz="3700" spc="5" dirty="0">
                <a:solidFill>
                  <a:srgbClr val="D6D6D6"/>
                </a:solidFill>
                <a:latin typeface="Courier New"/>
                <a:cs typeface="Courier New"/>
              </a:rPr>
              <a:t>x</a:t>
            </a:r>
            <a:r>
              <a:rPr sz="3700" spc="5" dirty="0">
                <a:latin typeface="Courier New"/>
                <a:cs typeface="Courier New"/>
              </a:rPr>
              <a:t>)	</a:t>
            </a:r>
            <a:r>
              <a:rPr sz="6150" spc="127" baseline="-4742" dirty="0">
                <a:latin typeface="Calibri"/>
                <a:cs typeface="Calibri"/>
              </a:rPr>
              <a:t>Is</a:t>
            </a:r>
            <a:r>
              <a:rPr sz="6150" spc="-179" baseline="-4742" dirty="0">
                <a:latin typeface="Calibri"/>
                <a:cs typeface="Calibri"/>
              </a:rPr>
              <a:t> </a:t>
            </a:r>
            <a:r>
              <a:rPr sz="6150" spc="-82" baseline="-4742" dirty="0">
                <a:latin typeface="Calibri"/>
                <a:cs typeface="Calibri"/>
              </a:rPr>
              <a:t>NA</a:t>
            </a:r>
            <a:endParaRPr sz="6150" baseline="-4742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5"/>
              </a:spcBef>
              <a:tabLst>
                <a:tab pos="3025775" algn="l"/>
              </a:tabLst>
            </a:pPr>
            <a:r>
              <a:rPr sz="3700" spc="5" dirty="0">
                <a:latin typeface="Courier New"/>
                <a:cs typeface="Courier New"/>
              </a:rPr>
              <a:t>!is.na(</a:t>
            </a:r>
            <a:r>
              <a:rPr sz="3700" spc="5" dirty="0">
                <a:solidFill>
                  <a:srgbClr val="D6D6D6"/>
                </a:solidFill>
                <a:latin typeface="Courier New"/>
                <a:cs typeface="Courier New"/>
              </a:rPr>
              <a:t>x</a:t>
            </a:r>
            <a:r>
              <a:rPr sz="3700" spc="5" dirty="0">
                <a:latin typeface="Courier New"/>
                <a:cs typeface="Courier New"/>
              </a:rPr>
              <a:t>)	</a:t>
            </a:r>
            <a:r>
              <a:rPr sz="6150" spc="127" baseline="-5420" dirty="0">
                <a:latin typeface="Calibri"/>
                <a:cs typeface="Calibri"/>
              </a:rPr>
              <a:t>Is </a:t>
            </a:r>
            <a:r>
              <a:rPr sz="6150" spc="52" baseline="-5420" dirty="0">
                <a:latin typeface="Calibri"/>
                <a:cs typeface="Calibri"/>
              </a:rPr>
              <a:t>not</a:t>
            </a:r>
            <a:r>
              <a:rPr sz="6150" spc="-569" baseline="-5420" dirty="0">
                <a:latin typeface="Calibri"/>
                <a:cs typeface="Calibri"/>
              </a:rPr>
              <a:t> </a:t>
            </a:r>
            <a:r>
              <a:rPr sz="6150" spc="-82" baseline="-5420" dirty="0">
                <a:latin typeface="Calibri"/>
                <a:cs typeface="Calibri"/>
              </a:rPr>
              <a:t>NA</a:t>
            </a:r>
            <a:endParaRPr sz="6150" baseline="-542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758986" y="4073174"/>
          <a:ext cx="8567420" cy="4951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7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79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4100" spc="11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6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5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!=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92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4100" spc="1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3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%in%</a:t>
                      </a:r>
                      <a:r>
                        <a:rPr sz="37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4100" spc="40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membership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025595" y="9045885"/>
            <a:ext cx="10081895" cy="1654175"/>
          </a:xfrm>
          <a:custGeom>
            <a:avLst/>
            <a:gdLst/>
            <a:ahLst/>
            <a:cxnLst/>
            <a:rect l="l" t="t" r="r" b="b"/>
            <a:pathLst>
              <a:path w="10081894" h="1654175">
                <a:moveTo>
                  <a:pt x="0" y="0"/>
                </a:moveTo>
                <a:lnTo>
                  <a:pt x="10081567" y="0"/>
                </a:lnTo>
                <a:lnTo>
                  <a:pt x="10081567" y="1653737"/>
                </a:lnTo>
                <a:lnTo>
                  <a:pt x="0" y="16537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51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937247" y="1081994"/>
            <a:ext cx="18214340" cy="338709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70"/>
              </a:spcBef>
            </a:pPr>
            <a:r>
              <a:rPr sz="5250" spc="15" dirty="0">
                <a:latin typeface="Courier New"/>
                <a:cs typeface="Courier New"/>
              </a:rPr>
              <a:t>x </a:t>
            </a:r>
            <a:r>
              <a:rPr sz="5250" spc="10" dirty="0">
                <a:latin typeface="Courier New"/>
                <a:cs typeface="Courier New"/>
              </a:rPr>
              <a:t>&lt;- </a:t>
            </a:r>
            <a:r>
              <a:rPr sz="5250" spc="15" dirty="0">
                <a:latin typeface="Courier New"/>
                <a:cs typeface="Courier New"/>
              </a:rPr>
              <a:t>1</a:t>
            </a:r>
            <a:endParaRPr sz="5250">
              <a:latin typeface="Courier New"/>
              <a:cs typeface="Courier New"/>
            </a:endParaRPr>
          </a:p>
          <a:p>
            <a:pPr marL="287655" marR="15102840">
              <a:lnSpc>
                <a:spcPct val="124300"/>
              </a:lnSpc>
              <a:spcBef>
                <a:spcPts val="414"/>
              </a:spcBef>
            </a:pPr>
            <a:r>
              <a:rPr sz="5250" spc="15" dirty="0">
                <a:latin typeface="Courier New"/>
                <a:cs typeface="Courier New"/>
              </a:rPr>
              <a:t>x </a:t>
            </a:r>
            <a:r>
              <a:rPr sz="5250" spc="10" dirty="0">
                <a:latin typeface="Courier New"/>
                <a:cs typeface="Courier New"/>
              </a:rPr>
              <a:t>&gt;= </a:t>
            </a:r>
            <a:r>
              <a:rPr sz="5250" spc="15" dirty="0">
                <a:latin typeface="Courier New"/>
                <a:cs typeface="Courier New"/>
              </a:rPr>
              <a:t>2  </a:t>
            </a:r>
            <a:r>
              <a:rPr sz="5250" spc="15" dirty="0">
                <a:solidFill>
                  <a:srgbClr val="797979"/>
                </a:solidFill>
                <a:latin typeface="Courier New"/>
                <a:cs typeface="Courier New"/>
              </a:rPr>
              <a:t>#</a:t>
            </a:r>
            <a:r>
              <a:rPr sz="5250" spc="-80" dirty="0">
                <a:solidFill>
                  <a:srgbClr val="797979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797979"/>
                </a:solidFill>
                <a:latin typeface="Courier New"/>
                <a:cs typeface="Courier New"/>
              </a:rPr>
              <a:t>FALSE</a:t>
            </a:r>
            <a:endParaRPr sz="5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50" y="0"/>
                </a:lnTo>
                <a:lnTo>
                  <a:pt x="18213750" y="3386757"/>
                </a:lnTo>
                <a:lnTo>
                  <a:pt x="0" y="338675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48" y="0"/>
                </a:lnTo>
                <a:lnTo>
                  <a:pt x="18213748" y="3386756"/>
                </a:lnTo>
                <a:lnTo>
                  <a:pt x="0" y="338675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93343" y="1214622"/>
          <a:ext cx="6899909" cy="2893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3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x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&lt;- c(1,</a:t>
                      </a:r>
                      <a:r>
                        <a:rPr sz="52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latin typeface="Courier New"/>
                          <a:cs typeface="Courier New"/>
                        </a:rPr>
                        <a:t>2,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5" dirty="0">
                          <a:latin typeface="Courier New"/>
                          <a:cs typeface="Courier New"/>
                        </a:rPr>
                        <a:t>3)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11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x</a:t>
                      </a:r>
                      <a:endParaRPr sz="525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525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10795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52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5" dirty="0">
                          <a:latin typeface="Courier New"/>
                          <a:cs typeface="Courier New"/>
                        </a:rPr>
                        <a:t>2</a:t>
                      </a:r>
                      <a:endParaRPr sz="5250">
                        <a:latin typeface="Courier New"/>
                        <a:cs typeface="Courier New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5250" spc="1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r>
                        <a:rPr sz="5250" spc="-4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10795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50">
                        <a:latin typeface="Times New Roman"/>
                        <a:cs typeface="Times New Roman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</a:pPr>
                      <a:r>
                        <a:rPr sz="5250" spc="15" dirty="0">
                          <a:solidFill>
                            <a:srgbClr val="797979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52</a:t>
            </a:fld>
            <a:endParaRPr spc="-5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6636311" y="3139036"/>
            <a:ext cx="6640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might </a:t>
            </a:r>
            <a:r>
              <a:rPr sz="4950" spc="-8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4950" spc="-484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97916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36311" y="3139036"/>
            <a:ext cx="66401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might </a:t>
            </a:r>
            <a:r>
              <a:rPr sz="4950" spc="-8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4950" spc="-484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97916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75751" y="7041563"/>
            <a:ext cx="1661160" cy="2891155"/>
          </a:xfrm>
          <a:custGeom>
            <a:avLst/>
            <a:gdLst/>
            <a:ahLst/>
            <a:cxnLst/>
            <a:rect l="l" t="t" r="r" b="b"/>
            <a:pathLst>
              <a:path w="1661159" h="2891154">
                <a:moveTo>
                  <a:pt x="496612" y="2756291"/>
                </a:moveTo>
                <a:lnTo>
                  <a:pt x="534655" y="2781057"/>
                </a:lnTo>
                <a:lnTo>
                  <a:pt x="573135" y="2803156"/>
                </a:lnTo>
                <a:lnTo>
                  <a:pt x="611981" y="2822641"/>
                </a:lnTo>
                <a:lnTo>
                  <a:pt x="651123" y="2839563"/>
                </a:lnTo>
                <a:lnTo>
                  <a:pt x="690491" y="2853975"/>
                </a:lnTo>
                <a:lnTo>
                  <a:pt x="730012" y="2865930"/>
                </a:lnTo>
                <a:lnTo>
                  <a:pt x="769616" y="2875478"/>
                </a:lnTo>
                <a:lnTo>
                  <a:pt x="809234" y="2882672"/>
                </a:lnTo>
                <a:lnTo>
                  <a:pt x="848793" y="2887564"/>
                </a:lnTo>
                <a:lnTo>
                  <a:pt x="888223" y="2890206"/>
                </a:lnTo>
                <a:lnTo>
                  <a:pt x="927454" y="2890650"/>
                </a:lnTo>
                <a:lnTo>
                  <a:pt x="966414" y="2888948"/>
                </a:lnTo>
                <a:lnTo>
                  <a:pt x="1005034" y="2885153"/>
                </a:lnTo>
                <a:lnTo>
                  <a:pt x="1043241" y="2879316"/>
                </a:lnTo>
                <a:lnTo>
                  <a:pt x="1080966" y="2871489"/>
                </a:lnTo>
                <a:lnTo>
                  <a:pt x="1118138" y="2861725"/>
                </a:lnTo>
                <a:lnTo>
                  <a:pt x="1154686" y="2850075"/>
                </a:lnTo>
                <a:lnTo>
                  <a:pt x="1190539" y="2836591"/>
                </a:lnTo>
                <a:lnTo>
                  <a:pt x="1225626" y="2821326"/>
                </a:lnTo>
                <a:lnTo>
                  <a:pt x="1259877" y="2804332"/>
                </a:lnTo>
                <a:lnTo>
                  <a:pt x="1293221" y="2785660"/>
                </a:lnTo>
                <a:lnTo>
                  <a:pt x="1325587" y="2765363"/>
                </a:lnTo>
                <a:lnTo>
                  <a:pt x="1356905" y="2743493"/>
                </a:lnTo>
                <a:lnTo>
                  <a:pt x="1387104" y="2720101"/>
                </a:lnTo>
                <a:lnTo>
                  <a:pt x="1416112" y="2695240"/>
                </a:lnTo>
                <a:lnTo>
                  <a:pt x="1443860" y="2668963"/>
                </a:lnTo>
                <a:lnTo>
                  <a:pt x="1470276" y="2641320"/>
                </a:lnTo>
                <a:lnTo>
                  <a:pt x="1495290" y="2612364"/>
                </a:lnTo>
                <a:lnTo>
                  <a:pt x="1518831" y="2582147"/>
                </a:lnTo>
                <a:lnTo>
                  <a:pt x="1540828" y="2550721"/>
                </a:lnTo>
                <a:lnTo>
                  <a:pt x="1561211" y="2518139"/>
                </a:lnTo>
                <a:lnTo>
                  <a:pt x="1579909" y="2484451"/>
                </a:lnTo>
                <a:lnTo>
                  <a:pt x="1596850" y="2449711"/>
                </a:lnTo>
                <a:lnTo>
                  <a:pt x="1611965" y="2413971"/>
                </a:lnTo>
                <a:lnTo>
                  <a:pt x="1625183" y="2377281"/>
                </a:lnTo>
                <a:lnTo>
                  <a:pt x="1636432" y="2339695"/>
                </a:lnTo>
                <a:lnTo>
                  <a:pt x="1645642" y="2301265"/>
                </a:lnTo>
                <a:lnTo>
                  <a:pt x="1652743" y="2262042"/>
                </a:lnTo>
                <a:lnTo>
                  <a:pt x="1657663" y="2222078"/>
                </a:lnTo>
                <a:lnTo>
                  <a:pt x="1660332" y="2181427"/>
                </a:lnTo>
                <a:lnTo>
                  <a:pt x="1660679" y="2140138"/>
                </a:lnTo>
                <a:lnTo>
                  <a:pt x="1658634" y="2098266"/>
                </a:lnTo>
                <a:lnTo>
                  <a:pt x="1654125" y="2055862"/>
                </a:lnTo>
                <a:lnTo>
                  <a:pt x="1647081" y="2012977"/>
                </a:lnTo>
                <a:lnTo>
                  <a:pt x="1637433" y="1969664"/>
                </a:lnTo>
                <a:lnTo>
                  <a:pt x="1625110" y="1925975"/>
                </a:lnTo>
                <a:lnTo>
                  <a:pt x="1609347" y="1881023"/>
                </a:lnTo>
                <a:lnTo>
                  <a:pt x="1590941" y="1838401"/>
                </a:lnTo>
                <a:lnTo>
                  <a:pt x="1570013" y="1798004"/>
                </a:lnTo>
                <a:lnTo>
                  <a:pt x="1546684" y="1759725"/>
                </a:lnTo>
                <a:lnTo>
                  <a:pt x="1521074" y="1723457"/>
                </a:lnTo>
                <a:lnTo>
                  <a:pt x="1493305" y="1689094"/>
                </a:lnTo>
                <a:lnTo>
                  <a:pt x="1463496" y="1656528"/>
                </a:lnTo>
                <a:lnTo>
                  <a:pt x="1431770" y="1625655"/>
                </a:lnTo>
                <a:lnTo>
                  <a:pt x="1398247" y="1596367"/>
                </a:lnTo>
                <a:lnTo>
                  <a:pt x="1363047" y="1568557"/>
                </a:lnTo>
                <a:lnTo>
                  <a:pt x="1326292" y="1542120"/>
                </a:lnTo>
                <a:lnTo>
                  <a:pt x="1288103" y="1516947"/>
                </a:lnTo>
                <a:lnTo>
                  <a:pt x="1248600" y="1492934"/>
                </a:lnTo>
                <a:lnTo>
                  <a:pt x="1207905" y="1469974"/>
                </a:lnTo>
                <a:lnTo>
                  <a:pt x="1166137" y="1447959"/>
                </a:lnTo>
                <a:lnTo>
                  <a:pt x="1123419" y="1426784"/>
                </a:lnTo>
                <a:lnTo>
                  <a:pt x="1079870" y="1406342"/>
                </a:lnTo>
                <a:lnTo>
                  <a:pt x="1035612" y="1386526"/>
                </a:lnTo>
                <a:lnTo>
                  <a:pt x="990766" y="1367230"/>
                </a:lnTo>
                <a:lnTo>
                  <a:pt x="945452" y="1348347"/>
                </a:lnTo>
                <a:lnTo>
                  <a:pt x="899791" y="1329771"/>
                </a:lnTo>
                <a:lnTo>
                  <a:pt x="853905" y="1311395"/>
                </a:lnTo>
                <a:lnTo>
                  <a:pt x="807913" y="1293112"/>
                </a:lnTo>
                <a:lnTo>
                  <a:pt x="761938" y="1274817"/>
                </a:lnTo>
                <a:lnTo>
                  <a:pt x="716099" y="1256403"/>
                </a:lnTo>
                <a:lnTo>
                  <a:pt x="670518" y="1237762"/>
                </a:lnTo>
                <a:lnTo>
                  <a:pt x="625316" y="1218789"/>
                </a:lnTo>
                <a:lnTo>
                  <a:pt x="580612" y="1199378"/>
                </a:lnTo>
                <a:lnTo>
                  <a:pt x="536529" y="1179420"/>
                </a:lnTo>
                <a:lnTo>
                  <a:pt x="492248" y="1157968"/>
                </a:lnTo>
                <a:lnTo>
                  <a:pt x="448722" y="1134968"/>
                </a:lnTo>
                <a:lnTo>
                  <a:pt x="406133" y="1110455"/>
                </a:lnTo>
                <a:lnTo>
                  <a:pt x="364661" y="1084465"/>
                </a:lnTo>
                <a:lnTo>
                  <a:pt x="324488" y="1057031"/>
                </a:lnTo>
                <a:lnTo>
                  <a:pt x="285795" y="1028190"/>
                </a:lnTo>
                <a:lnTo>
                  <a:pt x="248764" y="997976"/>
                </a:lnTo>
                <a:lnTo>
                  <a:pt x="213576" y="966424"/>
                </a:lnTo>
                <a:lnTo>
                  <a:pt x="180413" y="933570"/>
                </a:lnTo>
                <a:lnTo>
                  <a:pt x="149455" y="899448"/>
                </a:lnTo>
                <a:lnTo>
                  <a:pt x="120883" y="864093"/>
                </a:lnTo>
                <a:lnTo>
                  <a:pt x="94880" y="827540"/>
                </a:lnTo>
                <a:lnTo>
                  <a:pt x="71627" y="789825"/>
                </a:lnTo>
                <a:lnTo>
                  <a:pt x="51304" y="750982"/>
                </a:lnTo>
                <a:lnTo>
                  <a:pt x="34094" y="711046"/>
                </a:lnTo>
                <a:lnTo>
                  <a:pt x="20177" y="670052"/>
                </a:lnTo>
                <a:lnTo>
                  <a:pt x="9734" y="628036"/>
                </a:lnTo>
                <a:lnTo>
                  <a:pt x="2948" y="585032"/>
                </a:lnTo>
                <a:lnTo>
                  <a:pt x="0" y="541075"/>
                </a:lnTo>
                <a:lnTo>
                  <a:pt x="1069" y="496201"/>
                </a:lnTo>
                <a:lnTo>
                  <a:pt x="6339" y="450444"/>
                </a:lnTo>
                <a:lnTo>
                  <a:pt x="16780" y="402296"/>
                </a:lnTo>
                <a:lnTo>
                  <a:pt x="32036" y="356263"/>
                </a:lnTo>
                <a:lnTo>
                  <a:pt x="51746" y="312415"/>
                </a:lnTo>
                <a:lnTo>
                  <a:pt x="75548" y="270819"/>
                </a:lnTo>
                <a:lnTo>
                  <a:pt x="103079" y="231546"/>
                </a:lnTo>
                <a:lnTo>
                  <a:pt x="133980" y="194664"/>
                </a:lnTo>
                <a:lnTo>
                  <a:pt x="167887" y="160244"/>
                </a:lnTo>
                <a:lnTo>
                  <a:pt x="204439" y="128353"/>
                </a:lnTo>
                <a:lnTo>
                  <a:pt x="243275" y="99062"/>
                </a:lnTo>
                <a:lnTo>
                  <a:pt x="284032" y="72440"/>
                </a:lnTo>
                <a:lnTo>
                  <a:pt x="318561" y="52651"/>
                </a:lnTo>
                <a:lnTo>
                  <a:pt x="353995" y="34675"/>
                </a:lnTo>
                <a:lnTo>
                  <a:pt x="390260" y="18539"/>
                </a:lnTo>
                <a:lnTo>
                  <a:pt x="427283" y="4272"/>
                </a:lnTo>
                <a:lnTo>
                  <a:pt x="479471" y="0"/>
                </a:lnTo>
              </a:path>
            </a:pathLst>
          </a:custGeom>
          <a:ln w="826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86647" y="6845463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0" y="0"/>
                </a:moveTo>
                <a:lnTo>
                  <a:pt x="32805" y="400741"/>
                </a:lnTo>
                <a:lnTo>
                  <a:pt x="417139" y="167568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21300000">
            <a:off x="9064781" y="8481838"/>
            <a:ext cx="5034455" cy="6477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ts val="4640"/>
              </a:lnSpc>
              <a:spcBef>
                <a:spcPts val="470"/>
              </a:spcBef>
            </a:pPr>
            <a:r>
              <a:rPr sz="5100" spc="535" dirty="0">
                <a:solidFill>
                  <a:srgbClr val="FF2600"/>
                </a:solidFill>
                <a:latin typeface="Arial"/>
                <a:cs typeface="Arial"/>
              </a:rPr>
              <a:t>Missing</a:t>
            </a:r>
            <a:r>
              <a:rPr sz="5100" spc="29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7650" spc="989" baseline="1633" dirty="0">
                <a:solidFill>
                  <a:srgbClr val="FF2600"/>
                </a:solidFill>
                <a:latin typeface="Arial"/>
                <a:cs typeface="Arial"/>
              </a:rPr>
              <a:t>Value</a:t>
            </a:r>
            <a:endParaRPr sz="7650" baseline="1633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  <p:sp>
        <p:nvSpPr>
          <p:cNvPr id="12" name="object 12"/>
          <p:cNvSpPr txBox="1"/>
          <p:nvPr/>
        </p:nvSpPr>
        <p:spPr>
          <a:xfrm rot="21300000">
            <a:off x="8810785" y="9246543"/>
            <a:ext cx="5686818" cy="6477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>
              <a:lnSpc>
                <a:spcPts val="4725"/>
              </a:lnSpc>
              <a:spcBef>
                <a:spcPts val="385"/>
              </a:spcBef>
            </a:pPr>
            <a:r>
              <a:rPr sz="7650" spc="1027" baseline="-1089" dirty="0">
                <a:solidFill>
                  <a:srgbClr val="FF2600"/>
                </a:solidFill>
                <a:latin typeface="Arial"/>
                <a:cs typeface="Arial"/>
              </a:rPr>
              <a:t>(Not</a:t>
            </a:r>
            <a:r>
              <a:rPr sz="7650" spc="487" baseline="-1089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5100" spc="775" dirty="0">
                <a:solidFill>
                  <a:srgbClr val="FF2600"/>
                </a:solidFill>
                <a:latin typeface="Arial"/>
                <a:cs typeface="Arial"/>
              </a:rPr>
              <a:t>Available)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5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55130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56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55130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  <a:p>
            <a:pPr marL="1604010">
              <a:lnSpc>
                <a:spcPct val="100000"/>
              </a:lnSpc>
              <a:spcBef>
                <a:spcPts val="5730"/>
              </a:spcBef>
            </a:pPr>
            <a:r>
              <a:rPr sz="6150" b="1" spc="220" dirty="0">
                <a:solidFill>
                  <a:srgbClr val="FF2600"/>
                </a:solidFill>
                <a:latin typeface="Calibri"/>
                <a:cs typeface="Calibri"/>
              </a:rPr>
              <a:t>TRUE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57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5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50">
              <a:latin typeface="Times New Roman"/>
              <a:cs typeface="Times New Roman"/>
            </a:endParaRPr>
          </a:p>
          <a:p>
            <a:pPr marL="1279525">
              <a:lnSpc>
                <a:spcPct val="100000"/>
              </a:lnSpc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58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 marL="2033270" marR="1029335" indent="-754380">
              <a:lnSpc>
                <a:spcPct val="177600"/>
              </a:lnSpc>
              <a:spcBef>
                <a:spcPts val="4035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6150" b="1" spc="-4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-140" dirty="0">
                <a:solidFill>
                  <a:srgbClr val="005493"/>
                </a:solidFill>
                <a:latin typeface="Calibri"/>
                <a:cs typeface="Calibri"/>
              </a:rPr>
              <a:t>NA  </a:t>
            </a:r>
            <a:r>
              <a:rPr sz="6150" b="1" spc="-140" dirty="0">
                <a:solidFill>
                  <a:srgbClr val="FF2600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59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2939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650">
              <a:latin typeface="Times New Roman"/>
              <a:cs typeface="Times New Roman"/>
            </a:endParaRPr>
          </a:p>
          <a:p>
            <a:pPr marL="1080135">
              <a:lnSpc>
                <a:spcPct val="100000"/>
              </a:lnSpc>
              <a:spcBef>
                <a:spcPts val="5"/>
              </a:spcBef>
            </a:pP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5850" b="1" spc="100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850" b="1" spc="-19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5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2444" y="3623949"/>
            <a:ext cx="5318340" cy="6140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6347" y="1547462"/>
            <a:ext cx="1261300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10" dirty="0"/>
              <a:t>Transform </a:t>
            </a:r>
            <a:r>
              <a:rPr sz="12350" spc="-200" dirty="0"/>
              <a:t>Data</a:t>
            </a:r>
            <a:r>
              <a:rPr sz="12350" spc="-490" dirty="0"/>
              <a:t> </a:t>
            </a:r>
            <a:r>
              <a:rPr sz="12350" spc="-265" dirty="0"/>
              <a:t>with</a:t>
            </a:r>
            <a:endParaRPr sz="1235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60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650">
              <a:latin typeface="Times New Roman"/>
              <a:cs typeface="Times New Roman"/>
            </a:endParaRPr>
          </a:p>
          <a:p>
            <a:pPr marL="243204" algn="ctr">
              <a:lnSpc>
                <a:spcPct val="100000"/>
              </a:lnSpc>
              <a:spcBef>
                <a:spcPts val="5"/>
              </a:spcBef>
            </a:pP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 </a:t>
            </a:r>
            <a:r>
              <a:rPr sz="5850" b="1" spc="100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850" b="1" spc="-19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850" b="1" spc="-135" dirty="0">
                <a:solidFill>
                  <a:srgbClr val="005493"/>
                </a:solidFill>
                <a:latin typeface="Calibri"/>
                <a:cs typeface="Calibri"/>
              </a:rPr>
              <a:t>NA</a:t>
            </a:r>
            <a:endParaRPr sz="5850">
              <a:latin typeface="Calibri"/>
              <a:cs typeface="Calibri"/>
            </a:endParaRPr>
          </a:p>
          <a:p>
            <a:pPr marL="226695" algn="ctr">
              <a:lnSpc>
                <a:spcPct val="100000"/>
              </a:lnSpc>
              <a:spcBef>
                <a:spcPts val="5870"/>
              </a:spcBef>
            </a:pPr>
            <a:r>
              <a:rPr sz="6150" b="1" spc="-140" dirty="0">
                <a:solidFill>
                  <a:srgbClr val="FF2600"/>
                </a:solidFill>
                <a:latin typeface="Calibri"/>
                <a:cs typeface="Calibri"/>
              </a:rPr>
              <a:t>NA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1765" y="1013446"/>
            <a:ext cx="39185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005493"/>
                </a:solidFill>
              </a:rPr>
              <a:t>Pop</a:t>
            </a:r>
            <a:r>
              <a:rPr spc="-295" dirty="0">
                <a:solidFill>
                  <a:srgbClr val="005493"/>
                </a:solidFill>
              </a:rPr>
              <a:t> </a:t>
            </a:r>
            <a:r>
              <a:rPr spc="110" dirty="0">
                <a:solidFill>
                  <a:srgbClr val="005493"/>
                </a:solidFill>
              </a:rPr>
              <a:t>Quiz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7536808" y="3139036"/>
            <a:ext cx="479361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" dirty="0">
                <a:solidFill>
                  <a:srgbClr val="005493"/>
                </a:solidFill>
                <a:latin typeface="Calibri"/>
                <a:cs typeface="Calibri"/>
              </a:rPr>
              <a:t>result?</a:t>
            </a:r>
            <a:endParaRPr sz="4950">
              <a:latin typeface="Calibri"/>
              <a:cs typeface="Calibri"/>
            </a:endParaRPr>
          </a:p>
          <a:p>
            <a:pPr marL="1604010" marR="731520" indent="-617855">
              <a:lnSpc>
                <a:spcPct val="177600"/>
              </a:lnSpc>
              <a:spcBef>
                <a:spcPts val="4035"/>
              </a:spcBef>
            </a:pPr>
            <a:r>
              <a:rPr sz="6150" b="1" spc="60" dirty="0">
                <a:solidFill>
                  <a:srgbClr val="005493"/>
                </a:solidFill>
                <a:latin typeface="Calibri"/>
                <a:cs typeface="Calibri"/>
              </a:rPr>
              <a:t>is.na(NA)  </a:t>
            </a:r>
            <a:r>
              <a:rPr sz="6150" b="1" spc="220" dirty="0">
                <a:solidFill>
                  <a:srgbClr val="FF2600"/>
                </a:solidFill>
                <a:latin typeface="Calibri"/>
                <a:cs typeface="Calibri"/>
              </a:rPr>
              <a:t>TRUE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9274" y="1128626"/>
            <a:ext cx="54044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0" dirty="0"/>
              <a:t>Logical</a:t>
            </a:r>
            <a:r>
              <a:rPr spc="-280" dirty="0"/>
              <a:t> </a:t>
            </a:r>
            <a:r>
              <a:rPr spc="20" dirty="0"/>
              <a:t>tests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62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8269770" y="3118094"/>
            <a:ext cx="34893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>
                <a:solidFill>
                  <a:srgbClr val="53585F"/>
                </a:solidFill>
                <a:latin typeface="Calibri"/>
                <a:cs typeface="Calibri"/>
              </a:rPr>
              <a:t>?Com</a:t>
            </a:r>
            <a:r>
              <a:rPr sz="4950" spc="-5" dirty="0">
                <a:solidFill>
                  <a:srgbClr val="53585F"/>
                </a:solidFill>
                <a:latin typeface="Calibri"/>
                <a:cs typeface="Calibri"/>
              </a:rPr>
              <a:t>p</a:t>
            </a:r>
            <a:r>
              <a:rPr sz="4950" spc="80" dirty="0">
                <a:solidFill>
                  <a:srgbClr val="53585F"/>
                </a:solidFill>
                <a:latin typeface="Calibri"/>
                <a:cs typeface="Calibri"/>
              </a:rPr>
              <a:t>arison</a:t>
            </a:r>
            <a:endParaRPr sz="495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58986" y="4073174"/>
          <a:ext cx="8567420" cy="6342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73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37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22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79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4100" spc="11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&lt;=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4100" spc="120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4100" spc="-6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4100" spc="-20" dirty="0">
                          <a:latin typeface="Calibri"/>
                          <a:cs typeface="Calibri"/>
                        </a:rPr>
                        <a:t>Greater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than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5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!=</a:t>
                      </a:r>
                      <a:r>
                        <a:rPr sz="3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92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4100" spc="10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4100" spc="90" dirty="0">
                          <a:latin typeface="Calibri"/>
                          <a:cs typeface="Calibri"/>
                        </a:rPr>
                        <a:t>equal</a:t>
                      </a:r>
                      <a:r>
                        <a:rPr sz="4100" spc="-229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15" dirty="0">
                          <a:latin typeface="Calibri"/>
                          <a:cs typeface="Calibri"/>
                        </a:rPr>
                        <a:t>to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%in%</a:t>
                      </a:r>
                      <a:r>
                        <a:rPr sz="37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4100" spc="40" dirty="0">
                          <a:latin typeface="Calibri"/>
                          <a:cs typeface="Calibri"/>
                        </a:rPr>
                        <a:t>Group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80" dirty="0">
                          <a:latin typeface="Calibri"/>
                          <a:cs typeface="Calibri"/>
                        </a:rPr>
                        <a:t>membership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is.na(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628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4100" spc="8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55" dirty="0">
                          <a:latin typeface="Calibri"/>
                          <a:cs typeface="Calibri"/>
                        </a:rPr>
                        <a:t>NA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4736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!is.na(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590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19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4100" spc="85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41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55" dirty="0">
                          <a:latin typeface="Calibri"/>
                          <a:cs typeface="Calibri"/>
                        </a:rPr>
                        <a:t>NA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0758" y="4165182"/>
            <a:ext cx="15932150" cy="3135630"/>
          </a:xfrm>
          <a:prstGeom prst="rect">
            <a:avLst/>
          </a:prstGeom>
        </p:spPr>
        <p:txBody>
          <a:bodyPr vert="horz" wrap="square" lIns="0" tIns="294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35" dirty="0">
                <a:solidFill>
                  <a:srgbClr val="005493"/>
                </a:solidFill>
                <a:latin typeface="Calibri"/>
                <a:cs typeface="Calibri"/>
              </a:rPr>
              <a:t>filter,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babynames,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005493"/>
                </a:solidFill>
                <a:latin typeface="Calibri"/>
                <a:cs typeface="Calibri"/>
              </a:rPr>
              <a:t>logical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operators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find: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5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All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where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r>
              <a:rPr sz="4950" b="1" spc="-39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greater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than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equal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45" dirty="0">
                <a:solidFill>
                  <a:srgbClr val="005493"/>
                </a:solidFill>
                <a:latin typeface="Calibri"/>
                <a:cs typeface="Calibri"/>
              </a:rPr>
              <a:t>0.08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0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All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79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“Sea”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63</a:t>
            </a:fld>
            <a:endParaRPr spc="-55" dirty="0"/>
          </a:p>
        </p:txBody>
      </p:sp>
      <p:pic>
        <p:nvPicPr>
          <p:cNvPr id="9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386AEBED-F558-4394-9DDE-AE46FC68E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9040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50" y="0"/>
                </a:lnTo>
                <a:lnTo>
                  <a:pt x="18213750" y="3386757"/>
                </a:lnTo>
                <a:lnTo>
                  <a:pt x="0" y="338675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7" y="1081994"/>
            <a:ext cx="18214340" cy="3387090"/>
          </a:xfrm>
          <a:custGeom>
            <a:avLst/>
            <a:gdLst/>
            <a:ahLst/>
            <a:cxnLst/>
            <a:rect l="l" t="t" r="r" b="b"/>
            <a:pathLst>
              <a:path w="18214340" h="3387090">
                <a:moveTo>
                  <a:pt x="0" y="0"/>
                </a:moveTo>
                <a:lnTo>
                  <a:pt x="18213748" y="0"/>
                </a:lnTo>
                <a:lnTo>
                  <a:pt x="18213748" y="3386756"/>
                </a:lnTo>
                <a:lnTo>
                  <a:pt x="0" y="338675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2393" y="1212393"/>
            <a:ext cx="97643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prop </a:t>
            </a:r>
            <a:r>
              <a:rPr sz="4100" spc="10" dirty="0">
                <a:latin typeface="Courier New"/>
                <a:cs typeface="Courier New"/>
              </a:rPr>
              <a:t>&gt;=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0.08)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3343" y="2020880"/>
          <a:ext cx="9110343" cy="2293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2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9655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0.08154630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William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9531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0.08049899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1844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John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8769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0.08098299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21392" y="4735758"/>
            <a:ext cx="18214340" cy="3601085"/>
          </a:xfrm>
          <a:custGeom>
            <a:avLst/>
            <a:gdLst/>
            <a:ahLst/>
            <a:cxnLst/>
            <a:rect l="l" t="t" r="r" b="b"/>
            <a:pathLst>
              <a:path w="18214340" h="3601084">
                <a:moveTo>
                  <a:pt x="0" y="0"/>
                </a:moveTo>
                <a:lnTo>
                  <a:pt x="18213752" y="0"/>
                </a:lnTo>
                <a:lnTo>
                  <a:pt x="18213752" y="3600547"/>
                </a:lnTo>
                <a:lnTo>
                  <a:pt x="0" y="36005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392" y="4735758"/>
            <a:ext cx="18214340" cy="3601085"/>
          </a:xfrm>
          <a:custGeom>
            <a:avLst/>
            <a:gdLst/>
            <a:ahLst/>
            <a:cxnLst/>
            <a:rect l="l" t="t" r="r" b="b"/>
            <a:pathLst>
              <a:path w="18214340" h="3601084">
                <a:moveTo>
                  <a:pt x="0" y="0"/>
                </a:moveTo>
                <a:lnTo>
                  <a:pt x="18213748" y="0"/>
                </a:lnTo>
                <a:lnTo>
                  <a:pt x="18213748" y="3600547"/>
                </a:lnTo>
                <a:lnTo>
                  <a:pt x="0" y="360054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1451" y="4824848"/>
            <a:ext cx="927417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10" dirty="0">
                <a:latin typeface="Courier New"/>
                <a:cs typeface="Courier New"/>
              </a:rPr>
              <a:t>filter(babynames, name ==</a:t>
            </a:r>
            <a:r>
              <a:rPr sz="3800" spc="-6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"Sea")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64</a:t>
            </a:fld>
            <a:endParaRPr spc="-55"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72401" y="5579725"/>
          <a:ext cx="8389615" cy="2653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0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2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33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42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1982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2.756771e-06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3.119547e-06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1986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2.603512e-06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2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1998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0002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70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2.580377e-06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6413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4266" y="1065801"/>
            <a:ext cx="100450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Two </a:t>
            </a:r>
            <a:r>
              <a:rPr spc="165" dirty="0"/>
              <a:t>common</a:t>
            </a:r>
            <a:r>
              <a:rPr spc="-585" dirty="0"/>
              <a:t> </a:t>
            </a:r>
            <a:r>
              <a:rPr spc="110" dirty="0"/>
              <a:t>mistakes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88231" y="3159978"/>
            <a:ext cx="65455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  <a:tab pos="2464435" algn="l"/>
                <a:tab pos="5868670" algn="l"/>
              </a:tabLst>
            </a:pPr>
            <a:r>
              <a:rPr sz="4950" spc="-35" dirty="0">
                <a:latin typeface="Calibri"/>
                <a:cs typeface="Calibri"/>
              </a:rPr>
              <a:t>1.	</a:t>
            </a:r>
            <a:r>
              <a:rPr sz="4950" spc="-10" dirty="0">
                <a:latin typeface="Calibri"/>
                <a:cs typeface="Calibri"/>
              </a:rPr>
              <a:t>U</a:t>
            </a:r>
            <a:r>
              <a:rPr sz="4950" spc="120" dirty="0">
                <a:latin typeface="Calibri"/>
                <a:cs typeface="Calibri"/>
              </a:rPr>
              <a:t>sing</a:t>
            </a:r>
            <a:r>
              <a:rPr sz="4950" dirty="0">
                <a:latin typeface="Calibri"/>
                <a:cs typeface="Calibri"/>
              </a:rPr>
              <a:t>	</a:t>
            </a:r>
            <a:r>
              <a:rPr sz="4950" b="1" spc="-280" dirty="0">
                <a:solidFill>
                  <a:srgbClr val="FF2600"/>
                </a:solidFill>
                <a:latin typeface="Arial"/>
                <a:cs typeface="Arial"/>
              </a:rPr>
              <a:t>=</a:t>
            </a:r>
            <a:r>
              <a:rPr sz="4950" b="1" spc="60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4950" spc="105" dirty="0">
                <a:latin typeface="Calibri"/>
                <a:cs typeface="Calibri"/>
              </a:rPr>
              <a:t>in</a:t>
            </a:r>
            <a:r>
              <a:rPr sz="4950" spc="10" dirty="0">
                <a:latin typeface="Calibri"/>
                <a:cs typeface="Calibri"/>
              </a:rPr>
              <a:t>s</a:t>
            </a:r>
            <a:r>
              <a:rPr sz="4950" spc="-60" dirty="0">
                <a:latin typeface="Calibri"/>
                <a:cs typeface="Calibri"/>
              </a:rPr>
              <a:t>t</a:t>
            </a:r>
            <a:r>
              <a:rPr sz="4950" spc="-80" dirty="0">
                <a:latin typeface="Calibri"/>
                <a:cs typeface="Calibri"/>
              </a:rPr>
              <a:t>e</a:t>
            </a:r>
            <a:r>
              <a:rPr sz="4950" spc="130" dirty="0">
                <a:latin typeface="Calibri"/>
                <a:cs typeface="Calibri"/>
              </a:rPr>
              <a:t>ad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	</a:t>
            </a:r>
            <a:r>
              <a:rPr sz="4950" b="1" spc="-280" dirty="0">
                <a:solidFill>
                  <a:srgbClr val="00882B"/>
                </a:solidFill>
                <a:latin typeface="Arial"/>
                <a:cs typeface="Arial"/>
              </a:rPr>
              <a:t>==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9426" y="4201560"/>
            <a:ext cx="11702415" cy="184912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155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=</a:t>
            </a:r>
            <a:r>
              <a:rPr sz="4100" spc="3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"Sea")</a:t>
            </a:r>
            <a:endParaRPr sz="41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==</a:t>
            </a:r>
            <a:r>
              <a:rPr sz="4100" spc="3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"Sea")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3571" y="8266496"/>
            <a:ext cx="11734165" cy="1934845"/>
          </a:xfrm>
          <a:custGeom>
            <a:avLst/>
            <a:gdLst/>
            <a:ahLst/>
            <a:cxnLst/>
            <a:rect l="l" t="t" r="r" b="b"/>
            <a:pathLst>
              <a:path w="11734165" h="1934845">
                <a:moveTo>
                  <a:pt x="0" y="0"/>
                </a:moveTo>
                <a:lnTo>
                  <a:pt x="11733923" y="0"/>
                </a:lnTo>
                <a:lnTo>
                  <a:pt x="11733923" y="1934309"/>
                </a:lnTo>
                <a:lnTo>
                  <a:pt x="0" y="193430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3572" y="8266496"/>
            <a:ext cx="11734165" cy="1934845"/>
          </a:xfrm>
          <a:custGeom>
            <a:avLst/>
            <a:gdLst/>
            <a:ahLst/>
            <a:cxnLst/>
            <a:rect l="l" t="t" r="r" b="b"/>
            <a:pathLst>
              <a:path w="11734165" h="1934845">
                <a:moveTo>
                  <a:pt x="0" y="0"/>
                </a:moveTo>
                <a:lnTo>
                  <a:pt x="11733925" y="0"/>
                </a:lnTo>
                <a:lnTo>
                  <a:pt x="11733925" y="1934309"/>
                </a:lnTo>
                <a:lnTo>
                  <a:pt x="0" y="193430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74386" y="8429063"/>
          <a:ext cx="10116819" cy="1513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filter(babynames,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==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Sea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filter(babynames,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==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"Sea"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65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3788231" y="7201740"/>
            <a:ext cx="536384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2.	</a:t>
            </a:r>
            <a:r>
              <a:rPr sz="4950" spc="40" dirty="0">
                <a:latin typeface="Calibri"/>
                <a:cs typeface="Calibri"/>
              </a:rPr>
              <a:t>Forgetting</a:t>
            </a:r>
            <a:r>
              <a:rPr sz="4950" spc="-18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quotes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66420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74661" y="2866793"/>
            <a:ext cx="109302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85" dirty="0">
                <a:latin typeface="Calibri"/>
                <a:cs typeface="Calibri"/>
              </a:rPr>
              <a:t>Extract </a:t>
            </a:r>
            <a:r>
              <a:rPr sz="4950" spc="-65" dirty="0">
                <a:latin typeface="Calibri"/>
                <a:cs typeface="Calibri"/>
              </a:rPr>
              <a:t>rows </a:t>
            </a:r>
            <a:r>
              <a:rPr sz="4950" spc="-55" dirty="0">
                <a:latin typeface="Calibri"/>
                <a:cs typeface="Calibri"/>
              </a:rPr>
              <a:t>that </a:t>
            </a:r>
            <a:r>
              <a:rPr sz="4950" spc="-65" dirty="0">
                <a:latin typeface="Calibri"/>
                <a:cs typeface="Calibri"/>
              </a:rPr>
              <a:t>meet </a:t>
            </a:r>
            <a:r>
              <a:rPr sz="4950" i="1" spc="-150" dirty="0">
                <a:latin typeface="Cambria"/>
                <a:cs typeface="Cambria"/>
              </a:rPr>
              <a:t>every </a:t>
            </a:r>
            <a:r>
              <a:rPr sz="4950" spc="45" dirty="0">
                <a:latin typeface="Calibri"/>
                <a:cs typeface="Calibri"/>
              </a:rPr>
              <a:t>logical</a:t>
            </a:r>
            <a:r>
              <a:rPr sz="4950" spc="-335" dirty="0">
                <a:latin typeface="Calibri"/>
                <a:cs typeface="Calibri"/>
              </a:rPr>
              <a:t> </a:t>
            </a:r>
            <a:r>
              <a:rPr sz="4950" spc="-6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8838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6720737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983959" y="6156880"/>
          <a:ext cx="6715757" cy="1465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66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391414" y="3834655"/>
            <a:ext cx="1532128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687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2810"/>
              </a:spcBef>
            </a:pPr>
            <a:r>
              <a:rPr sz="3850" spc="10" dirty="0">
                <a:latin typeface="Courier New"/>
                <a:cs typeface="Courier New"/>
              </a:rPr>
              <a:t>filter(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name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"Garrett"</a:t>
            </a:r>
            <a:r>
              <a:rPr sz="3850" spc="15" dirty="0">
                <a:latin typeface="Courier New"/>
                <a:cs typeface="Courier New"/>
              </a:rPr>
              <a:t>, 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year ==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1880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366420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fil</a:t>
            </a:r>
            <a:r>
              <a:rPr spc="-100" dirty="0"/>
              <a:t>t</a:t>
            </a:r>
            <a:r>
              <a:rPr spc="-10" dirty="0"/>
              <a:t>er()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74661" y="2866793"/>
            <a:ext cx="114623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5" dirty="0">
                <a:latin typeface="Calibri"/>
                <a:cs typeface="Calibri"/>
              </a:rPr>
              <a:t>Extract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meet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every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logical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criteria.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8838" y="5463573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6720737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983959" y="6156880"/>
          <a:ext cx="6715757" cy="1465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961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6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67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391414" y="3834655"/>
            <a:ext cx="15321280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242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2775"/>
              </a:spcBef>
            </a:pPr>
            <a:r>
              <a:rPr sz="3800" spc="-10" dirty="0">
                <a:latin typeface="Courier New"/>
                <a:cs typeface="Courier New"/>
              </a:rPr>
              <a:t>filter(babynames,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name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==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"Garrett"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&amp; </a:t>
            </a:r>
            <a:r>
              <a:rPr sz="3800" spc="-10" dirty="0">
                <a:solidFill>
                  <a:srgbClr val="0365C0"/>
                </a:solidFill>
                <a:latin typeface="Courier New"/>
                <a:cs typeface="Courier New"/>
              </a:rPr>
              <a:t>year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==</a:t>
            </a:r>
            <a:r>
              <a:rPr sz="3800" spc="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1880</a:t>
            </a:r>
            <a:r>
              <a:rPr sz="3800" spc="-5" dirty="0"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9000" y="1128626"/>
            <a:ext cx="80822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Boolean</a:t>
            </a:r>
            <a:r>
              <a:rPr spc="-280" dirty="0"/>
              <a:t> </a:t>
            </a:r>
            <a:r>
              <a:rPr spc="45" dirty="0"/>
              <a:t>operators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68</a:t>
            </a:fld>
            <a:endParaRPr spc="-5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05579" y="4115058"/>
          <a:ext cx="8253729" cy="554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7791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&amp;</a:t>
                      </a:r>
                      <a:r>
                        <a:rPr sz="37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716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4100" spc="114" dirty="0">
                          <a:latin typeface="Calibri"/>
                          <a:cs typeface="Calibri"/>
                        </a:rPr>
                        <a:t>and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791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37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843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4100" spc="35" dirty="0">
                          <a:latin typeface="Calibri"/>
                          <a:cs typeface="Calibri"/>
                        </a:rPr>
                        <a:t>or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7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xor(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3700" spc="5" dirty="0">
                          <a:solidFill>
                            <a:srgbClr val="DCDEE0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397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4100" spc="55" dirty="0">
                          <a:latin typeface="Calibri"/>
                          <a:cs typeface="Calibri"/>
                        </a:rPr>
                        <a:t>exactly</a:t>
                      </a:r>
                      <a:r>
                        <a:rPr sz="41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35" dirty="0">
                          <a:latin typeface="Calibri"/>
                          <a:cs typeface="Calibri"/>
                        </a:rPr>
                        <a:t>or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9969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!</a:t>
                      </a:r>
                      <a:r>
                        <a:rPr sz="3700" spc="5" dirty="0">
                          <a:solidFill>
                            <a:srgbClr val="D6D6D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1409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4100" spc="35" dirty="0">
                          <a:latin typeface="Calibri"/>
                          <a:cs typeface="Calibri"/>
                        </a:rPr>
                        <a:t>not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1009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572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345"/>
                        </a:spcBef>
                      </a:pPr>
                      <a:r>
                        <a:rPr sz="3700" spc="5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37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700" spc="5" dirty="0">
                          <a:latin typeface="Courier New"/>
                          <a:cs typeface="Courier New"/>
                        </a:rPr>
                        <a:t>)</a:t>
                      </a:r>
                      <a:endParaRPr sz="3700">
                        <a:latin typeface="Courier New"/>
                        <a:cs typeface="Courier New"/>
                      </a:endParaRPr>
                    </a:p>
                  </a:txBody>
                  <a:tcPr marL="0" marR="0" marT="4248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94970" marR="387985" indent="-31750">
                        <a:lnSpc>
                          <a:spcPct val="105600"/>
                        </a:lnSpc>
                        <a:spcBef>
                          <a:spcPts val="200"/>
                        </a:spcBef>
                      </a:pPr>
                      <a:r>
                        <a:rPr sz="4100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4100" spc="75" dirty="0">
                          <a:latin typeface="Calibri"/>
                          <a:cs typeface="Calibri"/>
                        </a:rPr>
                        <a:t>group </a:t>
                      </a:r>
                      <a:r>
                        <a:rPr sz="4100" spc="20" dirty="0">
                          <a:latin typeface="Calibri"/>
                          <a:cs typeface="Calibri"/>
                        </a:rPr>
                        <a:t>tests</a:t>
                      </a:r>
                      <a:r>
                        <a:rPr sz="4100" spc="-4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10" dirty="0">
                          <a:latin typeface="Calibri"/>
                          <a:cs typeface="Calibri"/>
                        </a:rPr>
                        <a:t>.  </a:t>
                      </a:r>
                      <a:r>
                        <a:rPr sz="4100" spc="-29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4100" spc="50" dirty="0">
                          <a:latin typeface="Calibri"/>
                          <a:cs typeface="Calibri"/>
                        </a:rPr>
                        <a:t>evaluates  </a:t>
                      </a:r>
                      <a:r>
                        <a:rPr sz="4100" spc="10" dirty="0">
                          <a:latin typeface="Calibri"/>
                          <a:cs typeface="Calibri"/>
                        </a:rPr>
                        <a:t>before</a:t>
                      </a:r>
                      <a:r>
                        <a:rPr sz="41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100" spc="-894" dirty="0">
                          <a:latin typeface="Calibri"/>
                          <a:cs typeface="Calibri"/>
                        </a:rPr>
                        <a:t>|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05891" y="3044798"/>
            <a:ext cx="32315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0" dirty="0">
                <a:solidFill>
                  <a:srgbClr val="53585F"/>
                </a:solidFill>
                <a:latin typeface="Calibri"/>
                <a:cs typeface="Calibri"/>
              </a:rPr>
              <a:t>?</a:t>
            </a:r>
            <a:r>
              <a:rPr sz="4950" spc="-100" dirty="0">
                <a:solidFill>
                  <a:srgbClr val="53585F"/>
                </a:solidFill>
                <a:latin typeface="Calibri"/>
                <a:cs typeface="Calibri"/>
              </a:rPr>
              <a:t>b</a:t>
            </a:r>
            <a:r>
              <a:rPr sz="4950" spc="60" dirty="0">
                <a:solidFill>
                  <a:srgbClr val="53585F"/>
                </a:solidFill>
                <a:latin typeface="Calibri"/>
                <a:cs typeface="Calibri"/>
              </a:rPr>
              <a:t>ase::</a:t>
            </a:r>
            <a:r>
              <a:rPr sz="4950" spc="10" dirty="0">
                <a:solidFill>
                  <a:srgbClr val="53585F"/>
                </a:solidFill>
                <a:latin typeface="Calibri"/>
                <a:cs typeface="Calibri"/>
              </a:rPr>
              <a:t>L</a:t>
            </a:r>
            <a:r>
              <a:rPr sz="4950" spc="114" dirty="0">
                <a:solidFill>
                  <a:srgbClr val="53585F"/>
                </a:solidFill>
                <a:latin typeface="Calibri"/>
                <a:cs typeface="Calibri"/>
              </a:rPr>
              <a:t>ogic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7254" y="1819705"/>
            <a:ext cx="662305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20" dirty="0">
                <a:latin typeface="Courier New"/>
                <a:cs typeface="Courier New"/>
              </a:rPr>
              <a:t>x </a:t>
            </a:r>
            <a:r>
              <a:rPr sz="6150" spc="15" dirty="0">
                <a:latin typeface="Courier New"/>
                <a:cs typeface="Courier New"/>
              </a:rPr>
              <a:t>&gt;= </a:t>
            </a:r>
            <a:r>
              <a:rPr sz="6150" spc="20" dirty="0">
                <a:latin typeface="Courier New"/>
                <a:cs typeface="Courier New"/>
              </a:rPr>
              <a:t>2 &amp; x &lt;</a:t>
            </a:r>
            <a:r>
              <a:rPr sz="6150" spc="-100" dirty="0">
                <a:latin typeface="Courier New"/>
                <a:cs typeface="Courier New"/>
              </a:rPr>
              <a:t> </a:t>
            </a:r>
            <a:r>
              <a:rPr sz="6150" spc="20" dirty="0">
                <a:latin typeface="Courier New"/>
                <a:cs typeface="Courier New"/>
              </a:rPr>
              <a:t>3</a:t>
            </a:r>
            <a:endParaRPr sz="61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30146" y="4950499"/>
            <a:ext cx="5209540" cy="41090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 </a:t>
            </a:r>
            <a:r>
              <a:rPr sz="6150" spc="20" dirty="0">
                <a:latin typeface="Courier New"/>
                <a:cs typeface="Courier New"/>
              </a:rPr>
              <a:t>&amp;</a:t>
            </a:r>
            <a:r>
              <a:rPr sz="6150" spc="-80" dirty="0">
                <a:latin typeface="Courier New"/>
                <a:cs typeface="Courier New"/>
              </a:rPr>
              <a:t> </a:t>
            </a: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</a:t>
            </a:r>
            <a:endParaRPr sz="6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7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350">
              <a:latin typeface="Times New Roman"/>
              <a:cs typeface="Times New Roman"/>
            </a:endParaRPr>
          </a:p>
          <a:p>
            <a:pPr marL="1425575">
              <a:lnSpc>
                <a:spcPct val="100000"/>
              </a:lnSpc>
            </a:pPr>
            <a:r>
              <a:rPr sz="6150" spc="20" dirty="0">
                <a:solidFill>
                  <a:srgbClr val="797979"/>
                </a:solidFill>
                <a:latin typeface="Courier New"/>
                <a:cs typeface="Courier New"/>
              </a:rPr>
              <a:t>TRUE</a:t>
            </a:r>
            <a:endParaRPr sz="61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07686" y="3355671"/>
            <a:ext cx="1047115" cy="1243330"/>
          </a:xfrm>
          <a:custGeom>
            <a:avLst/>
            <a:gdLst/>
            <a:ahLst/>
            <a:cxnLst/>
            <a:rect l="l" t="t" r="r" b="b"/>
            <a:pathLst>
              <a:path w="1047115" h="1243329">
                <a:moveTo>
                  <a:pt x="1047085" y="572585"/>
                </a:moveTo>
                <a:lnTo>
                  <a:pt x="0" y="572585"/>
                </a:lnTo>
                <a:lnTo>
                  <a:pt x="523544" y="1242722"/>
                </a:lnTo>
                <a:lnTo>
                  <a:pt x="1047085" y="572585"/>
                </a:lnTo>
                <a:close/>
              </a:path>
              <a:path w="1047115" h="1243329">
                <a:moveTo>
                  <a:pt x="691078" y="0"/>
                </a:moveTo>
                <a:lnTo>
                  <a:pt x="356010" y="0"/>
                </a:lnTo>
                <a:lnTo>
                  <a:pt x="356010" y="572585"/>
                </a:lnTo>
                <a:lnTo>
                  <a:pt x="691078" y="572585"/>
                </a:lnTo>
                <a:lnTo>
                  <a:pt x="691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07686" y="6493353"/>
            <a:ext cx="1047115" cy="1243330"/>
          </a:xfrm>
          <a:custGeom>
            <a:avLst/>
            <a:gdLst/>
            <a:ahLst/>
            <a:cxnLst/>
            <a:rect l="l" t="t" r="r" b="b"/>
            <a:pathLst>
              <a:path w="1047115" h="1243329">
                <a:moveTo>
                  <a:pt x="1047085" y="572585"/>
                </a:moveTo>
                <a:lnTo>
                  <a:pt x="0" y="572585"/>
                </a:lnTo>
                <a:lnTo>
                  <a:pt x="523544" y="1242722"/>
                </a:lnTo>
                <a:lnTo>
                  <a:pt x="1047085" y="572585"/>
                </a:lnTo>
                <a:close/>
              </a:path>
              <a:path w="1047115" h="1243329">
                <a:moveTo>
                  <a:pt x="691078" y="0"/>
                </a:moveTo>
                <a:lnTo>
                  <a:pt x="356010" y="0"/>
                </a:lnTo>
                <a:lnTo>
                  <a:pt x="356010" y="572585"/>
                </a:lnTo>
                <a:lnTo>
                  <a:pt x="691078" y="572585"/>
                </a:lnTo>
                <a:lnTo>
                  <a:pt x="6910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69</a:t>
            </a:fld>
            <a:endParaRPr spc="-5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2423" y="3887678"/>
            <a:ext cx="13599250" cy="7158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2423" y="3887678"/>
            <a:ext cx="13599794" cy="7158990"/>
          </a:xfrm>
          <a:custGeom>
            <a:avLst/>
            <a:gdLst/>
            <a:ahLst/>
            <a:cxnLst/>
            <a:rect l="l" t="t" r="r" b="b"/>
            <a:pathLst>
              <a:path w="13599794" h="7158990">
                <a:moveTo>
                  <a:pt x="0" y="0"/>
                </a:moveTo>
                <a:lnTo>
                  <a:pt x="13599250" y="0"/>
                </a:lnTo>
                <a:lnTo>
                  <a:pt x="13599250" y="7158445"/>
                </a:lnTo>
                <a:lnTo>
                  <a:pt x="0" y="71584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5157" y="482921"/>
            <a:ext cx="13070205" cy="3268345"/>
          </a:xfrm>
          <a:prstGeom prst="rect">
            <a:avLst/>
          </a:prstGeom>
        </p:spPr>
        <p:txBody>
          <a:bodyPr vert="horz" wrap="square" lIns="0" tIns="290830" rIns="0" bIns="0" rtlCol="0">
            <a:spAutoFit/>
          </a:bodyPr>
          <a:lstStyle/>
          <a:p>
            <a:pPr marL="3425825">
              <a:lnSpc>
                <a:spcPct val="100000"/>
              </a:lnSpc>
              <a:spcBef>
                <a:spcPts val="2290"/>
              </a:spcBef>
            </a:pPr>
            <a:r>
              <a:rPr spc="145" dirty="0"/>
              <a:t>babynames.csv</a:t>
            </a:r>
          </a:p>
          <a:p>
            <a:pPr marL="12700" marR="5080">
              <a:lnSpc>
                <a:spcPct val="104099"/>
              </a:lnSpc>
              <a:spcBef>
                <a:spcPts val="1075"/>
              </a:spcBef>
            </a:pPr>
            <a:r>
              <a:rPr sz="4950" spc="80" dirty="0"/>
              <a:t>Names</a:t>
            </a:r>
            <a:r>
              <a:rPr sz="4950" spc="-135" dirty="0"/>
              <a:t> </a:t>
            </a:r>
            <a:r>
              <a:rPr sz="4950" spc="120" dirty="0"/>
              <a:t>and</a:t>
            </a:r>
            <a:r>
              <a:rPr sz="4950" spc="-130" dirty="0"/>
              <a:t> </a:t>
            </a:r>
            <a:r>
              <a:rPr sz="4950" spc="50" dirty="0"/>
              <a:t>sex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85" dirty="0"/>
              <a:t>babies</a:t>
            </a:r>
            <a:r>
              <a:rPr sz="4950" spc="-130" dirty="0"/>
              <a:t> </a:t>
            </a:r>
            <a:r>
              <a:rPr sz="4950" spc="75" dirty="0"/>
              <a:t>born</a:t>
            </a:r>
            <a:r>
              <a:rPr sz="4950" spc="-135" dirty="0"/>
              <a:t> </a:t>
            </a:r>
            <a:r>
              <a:rPr sz="4950" spc="90" dirty="0"/>
              <a:t>in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165" dirty="0"/>
              <a:t>US</a:t>
            </a:r>
            <a:r>
              <a:rPr sz="4950" spc="-130" dirty="0"/>
              <a:t> </a:t>
            </a:r>
            <a:r>
              <a:rPr sz="4950" spc="20" dirty="0"/>
              <a:t>from</a:t>
            </a:r>
            <a:r>
              <a:rPr sz="4950" spc="-130" dirty="0"/>
              <a:t> </a:t>
            </a:r>
            <a:r>
              <a:rPr sz="4950" spc="-55" dirty="0"/>
              <a:t>1880  </a:t>
            </a:r>
            <a:r>
              <a:rPr sz="4950" spc="5" dirty="0"/>
              <a:t>to </a:t>
            </a:r>
            <a:r>
              <a:rPr sz="4950" spc="-45" dirty="0"/>
              <a:t>2017. </a:t>
            </a:r>
            <a:r>
              <a:rPr sz="4950" spc="-190" dirty="0"/>
              <a:t>1.9M</a:t>
            </a:r>
            <a:r>
              <a:rPr sz="4950" spc="-355" dirty="0"/>
              <a:t> </a:t>
            </a:r>
            <a:r>
              <a:rPr sz="4950" spc="20" dirty="0"/>
              <a:t>rows.</a:t>
            </a:r>
            <a:endParaRPr sz="4950"/>
          </a:p>
        </p:txBody>
      </p:sp>
      <p:sp>
        <p:nvSpPr>
          <p:cNvPr id="6" name="object 6"/>
          <p:cNvSpPr/>
          <p:nvPr/>
        </p:nvSpPr>
        <p:spPr>
          <a:xfrm>
            <a:off x="615241" y="1459388"/>
            <a:ext cx="5631180" cy="6910070"/>
          </a:xfrm>
          <a:custGeom>
            <a:avLst/>
            <a:gdLst/>
            <a:ahLst/>
            <a:cxnLst/>
            <a:rect l="l" t="t" r="r" b="b"/>
            <a:pathLst>
              <a:path w="5631180" h="6910070">
                <a:moveTo>
                  <a:pt x="5630975" y="0"/>
                </a:moveTo>
                <a:lnTo>
                  <a:pt x="5581092" y="457"/>
                </a:lnTo>
                <a:lnTo>
                  <a:pt x="5531262" y="1322"/>
                </a:lnTo>
                <a:lnTo>
                  <a:pt x="5481488" y="2594"/>
                </a:lnTo>
                <a:lnTo>
                  <a:pt x="5431772" y="4272"/>
                </a:lnTo>
                <a:lnTo>
                  <a:pt x="5382116" y="6354"/>
                </a:lnTo>
                <a:lnTo>
                  <a:pt x="5332522" y="8841"/>
                </a:lnTo>
                <a:lnTo>
                  <a:pt x="5282992" y="11730"/>
                </a:lnTo>
                <a:lnTo>
                  <a:pt x="5233529" y="15021"/>
                </a:lnTo>
                <a:lnTo>
                  <a:pt x="5184135" y="18712"/>
                </a:lnTo>
                <a:lnTo>
                  <a:pt x="5134811" y="22803"/>
                </a:lnTo>
                <a:lnTo>
                  <a:pt x="5085560" y="27293"/>
                </a:lnTo>
                <a:lnTo>
                  <a:pt x="5036384" y="32180"/>
                </a:lnTo>
                <a:lnTo>
                  <a:pt x="4987285" y="37464"/>
                </a:lnTo>
                <a:lnTo>
                  <a:pt x="4938265" y="43143"/>
                </a:lnTo>
                <a:lnTo>
                  <a:pt x="4889327" y="49217"/>
                </a:lnTo>
                <a:lnTo>
                  <a:pt x="4840472" y="55684"/>
                </a:lnTo>
                <a:lnTo>
                  <a:pt x="4791703" y="62543"/>
                </a:lnTo>
                <a:lnTo>
                  <a:pt x="4743023" y="69794"/>
                </a:lnTo>
                <a:lnTo>
                  <a:pt x="4694432" y="77435"/>
                </a:lnTo>
                <a:lnTo>
                  <a:pt x="4645933" y="85465"/>
                </a:lnTo>
                <a:lnTo>
                  <a:pt x="4597528" y="93883"/>
                </a:lnTo>
                <a:lnTo>
                  <a:pt x="4549220" y="102689"/>
                </a:lnTo>
                <a:lnTo>
                  <a:pt x="4501011" y="111880"/>
                </a:lnTo>
                <a:lnTo>
                  <a:pt x="4452902" y="121457"/>
                </a:lnTo>
                <a:lnTo>
                  <a:pt x="4404896" y="131417"/>
                </a:lnTo>
                <a:lnTo>
                  <a:pt x="4356995" y="141761"/>
                </a:lnTo>
                <a:lnTo>
                  <a:pt x="4309201" y="152486"/>
                </a:lnTo>
                <a:lnTo>
                  <a:pt x="4261517" y="163593"/>
                </a:lnTo>
                <a:lnTo>
                  <a:pt x="4213944" y="175079"/>
                </a:lnTo>
                <a:lnTo>
                  <a:pt x="4166484" y="186944"/>
                </a:lnTo>
                <a:lnTo>
                  <a:pt x="4119141" y="199187"/>
                </a:lnTo>
                <a:lnTo>
                  <a:pt x="4071915" y="211807"/>
                </a:lnTo>
                <a:lnTo>
                  <a:pt x="4024809" y="224802"/>
                </a:lnTo>
                <a:lnTo>
                  <a:pt x="3977825" y="238172"/>
                </a:lnTo>
                <a:lnTo>
                  <a:pt x="3930966" y="251915"/>
                </a:lnTo>
                <a:lnTo>
                  <a:pt x="3884233" y="266032"/>
                </a:lnTo>
                <a:lnTo>
                  <a:pt x="3837629" y="280519"/>
                </a:lnTo>
                <a:lnTo>
                  <a:pt x="3791155" y="295378"/>
                </a:lnTo>
                <a:lnTo>
                  <a:pt x="3744814" y="310605"/>
                </a:lnTo>
                <a:lnTo>
                  <a:pt x="3698608" y="326201"/>
                </a:lnTo>
                <a:lnTo>
                  <a:pt x="3652540" y="342165"/>
                </a:lnTo>
                <a:lnTo>
                  <a:pt x="3606611" y="358495"/>
                </a:lnTo>
                <a:lnTo>
                  <a:pt x="3560823" y="375190"/>
                </a:lnTo>
                <a:lnTo>
                  <a:pt x="3515178" y="392249"/>
                </a:lnTo>
                <a:lnTo>
                  <a:pt x="3469680" y="409672"/>
                </a:lnTo>
                <a:lnTo>
                  <a:pt x="3424329" y="427457"/>
                </a:lnTo>
                <a:lnTo>
                  <a:pt x="3379128" y="445603"/>
                </a:lnTo>
                <a:lnTo>
                  <a:pt x="3334080" y="464109"/>
                </a:lnTo>
                <a:lnTo>
                  <a:pt x="3289186" y="482974"/>
                </a:lnTo>
                <a:lnTo>
                  <a:pt x="3244448" y="502197"/>
                </a:lnTo>
                <a:lnTo>
                  <a:pt x="3199869" y="521777"/>
                </a:lnTo>
                <a:lnTo>
                  <a:pt x="3155450" y="541713"/>
                </a:lnTo>
                <a:lnTo>
                  <a:pt x="3111194" y="562004"/>
                </a:lnTo>
                <a:lnTo>
                  <a:pt x="3067104" y="582649"/>
                </a:lnTo>
                <a:lnTo>
                  <a:pt x="3023180" y="603647"/>
                </a:lnTo>
                <a:lnTo>
                  <a:pt x="2979426" y="624996"/>
                </a:lnTo>
                <a:lnTo>
                  <a:pt x="2935843" y="646697"/>
                </a:lnTo>
                <a:lnTo>
                  <a:pt x="2892434" y="668747"/>
                </a:lnTo>
                <a:lnTo>
                  <a:pt x="2849201" y="691145"/>
                </a:lnTo>
                <a:lnTo>
                  <a:pt x="2806145" y="713891"/>
                </a:lnTo>
                <a:lnTo>
                  <a:pt x="2763270" y="736984"/>
                </a:lnTo>
                <a:lnTo>
                  <a:pt x="2720576" y="760423"/>
                </a:lnTo>
                <a:lnTo>
                  <a:pt x="2678067" y="784206"/>
                </a:lnTo>
                <a:lnTo>
                  <a:pt x="2635745" y="808332"/>
                </a:lnTo>
                <a:lnTo>
                  <a:pt x="2593610" y="832801"/>
                </a:lnTo>
                <a:lnTo>
                  <a:pt x="2551667" y="857611"/>
                </a:lnTo>
                <a:lnTo>
                  <a:pt x="2509917" y="882761"/>
                </a:lnTo>
                <a:lnTo>
                  <a:pt x="2468361" y="908251"/>
                </a:lnTo>
                <a:lnTo>
                  <a:pt x="2427003" y="934079"/>
                </a:lnTo>
                <a:lnTo>
                  <a:pt x="2385844" y="960245"/>
                </a:lnTo>
                <a:lnTo>
                  <a:pt x="2344886" y="986746"/>
                </a:lnTo>
                <a:lnTo>
                  <a:pt x="2304132" y="1013583"/>
                </a:lnTo>
                <a:lnTo>
                  <a:pt x="2263584" y="1040754"/>
                </a:lnTo>
                <a:lnTo>
                  <a:pt x="2223243" y="1068258"/>
                </a:lnTo>
                <a:lnTo>
                  <a:pt x="2183113" y="1096094"/>
                </a:lnTo>
                <a:lnTo>
                  <a:pt x="2143195" y="1124260"/>
                </a:lnTo>
                <a:lnTo>
                  <a:pt x="2103491" y="1152757"/>
                </a:lnTo>
                <a:lnTo>
                  <a:pt x="2064003" y="1181583"/>
                </a:lnTo>
                <a:lnTo>
                  <a:pt x="2024734" y="1210737"/>
                </a:lnTo>
                <a:lnTo>
                  <a:pt x="1985686" y="1240217"/>
                </a:lnTo>
                <a:lnTo>
                  <a:pt x="1946861" y="1270023"/>
                </a:lnTo>
                <a:lnTo>
                  <a:pt x="1908260" y="1300154"/>
                </a:lnTo>
                <a:lnTo>
                  <a:pt x="1869887" y="1330609"/>
                </a:lnTo>
                <a:lnTo>
                  <a:pt x="1831743" y="1361387"/>
                </a:lnTo>
                <a:lnTo>
                  <a:pt x="1793831" y="1392486"/>
                </a:lnTo>
                <a:lnTo>
                  <a:pt x="1756152" y="1423905"/>
                </a:lnTo>
                <a:lnTo>
                  <a:pt x="1718709" y="1455645"/>
                </a:lnTo>
                <a:lnTo>
                  <a:pt x="1681503" y="1487702"/>
                </a:lnTo>
                <a:lnTo>
                  <a:pt x="1644538" y="1520077"/>
                </a:lnTo>
                <a:lnTo>
                  <a:pt x="1607815" y="1552769"/>
                </a:lnTo>
                <a:lnTo>
                  <a:pt x="1571336" y="1585776"/>
                </a:lnTo>
                <a:lnTo>
                  <a:pt x="1535104" y="1619097"/>
                </a:lnTo>
                <a:lnTo>
                  <a:pt x="1499120" y="1652732"/>
                </a:lnTo>
                <a:lnTo>
                  <a:pt x="1463387" y="1686679"/>
                </a:lnTo>
                <a:lnTo>
                  <a:pt x="1427906" y="1720937"/>
                </a:lnTo>
                <a:lnTo>
                  <a:pt x="1392681" y="1755506"/>
                </a:lnTo>
                <a:lnTo>
                  <a:pt x="1357713" y="1790383"/>
                </a:lnTo>
                <a:lnTo>
                  <a:pt x="1323004" y="1825569"/>
                </a:lnTo>
                <a:lnTo>
                  <a:pt x="1288557" y="1861062"/>
                </a:lnTo>
                <a:lnTo>
                  <a:pt x="1254373" y="1896861"/>
                </a:lnTo>
                <a:lnTo>
                  <a:pt x="1220455" y="1932965"/>
                </a:lnTo>
                <a:lnTo>
                  <a:pt x="1186805" y="1969372"/>
                </a:lnTo>
                <a:lnTo>
                  <a:pt x="1153425" y="2006083"/>
                </a:lnTo>
                <a:lnTo>
                  <a:pt x="1120317" y="2043096"/>
                </a:lnTo>
                <a:lnTo>
                  <a:pt x="1087483" y="2080409"/>
                </a:lnTo>
                <a:lnTo>
                  <a:pt x="1054926" y="2118022"/>
                </a:lnTo>
                <a:lnTo>
                  <a:pt x="1022647" y="2155934"/>
                </a:lnTo>
                <a:lnTo>
                  <a:pt x="990649" y="2194144"/>
                </a:lnTo>
                <a:lnTo>
                  <a:pt x="958934" y="2232650"/>
                </a:lnTo>
                <a:lnTo>
                  <a:pt x="926646" y="2272627"/>
                </a:lnTo>
                <a:lnTo>
                  <a:pt x="894848" y="2312897"/>
                </a:lnTo>
                <a:lnTo>
                  <a:pt x="863544" y="2353451"/>
                </a:lnTo>
                <a:lnTo>
                  <a:pt x="832736" y="2394282"/>
                </a:lnTo>
                <a:lnTo>
                  <a:pt x="802427" y="2435381"/>
                </a:lnTo>
                <a:lnTo>
                  <a:pt x="772623" y="2476740"/>
                </a:lnTo>
                <a:lnTo>
                  <a:pt x="743325" y="2518351"/>
                </a:lnTo>
                <a:lnTo>
                  <a:pt x="714537" y="2560205"/>
                </a:lnTo>
                <a:lnTo>
                  <a:pt x="686263" y="2602294"/>
                </a:lnTo>
                <a:lnTo>
                  <a:pt x="658506" y="2644611"/>
                </a:lnTo>
                <a:lnTo>
                  <a:pt x="631270" y="2687147"/>
                </a:lnTo>
                <a:lnTo>
                  <a:pt x="604558" y="2729893"/>
                </a:lnTo>
                <a:lnTo>
                  <a:pt x="578373" y="2772841"/>
                </a:lnTo>
                <a:lnTo>
                  <a:pt x="552719" y="2815984"/>
                </a:lnTo>
                <a:lnTo>
                  <a:pt x="527599" y="2859313"/>
                </a:lnTo>
                <a:lnTo>
                  <a:pt x="503017" y="2902819"/>
                </a:lnTo>
                <a:lnTo>
                  <a:pt x="478976" y="2946495"/>
                </a:lnTo>
                <a:lnTo>
                  <a:pt x="455480" y="2990332"/>
                </a:lnTo>
                <a:lnTo>
                  <a:pt x="432531" y="3034322"/>
                </a:lnTo>
                <a:lnTo>
                  <a:pt x="410134" y="3078457"/>
                </a:lnTo>
                <a:lnTo>
                  <a:pt x="388292" y="3122729"/>
                </a:lnTo>
                <a:lnTo>
                  <a:pt x="367008" y="3167128"/>
                </a:lnTo>
                <a:lnTo>
                  <a:pt x="346286" y="3211648"/>
                </a:lnTo>
                <a:lnTo>
                  <a:pt x="326129" y="3256280"/>
                </a:lnTo>
                <a:lnTo>
                  <a:pt x="306540" y="3301016"/>
                </a:lnTo>
                <a:lnTo>
                  <a:pt x="287524" y="3345847"/>
                </a:lnTo>
                <a:lnTo>
                  <a:pt x="269082" y="3390765"/>
                </a:lnTo>
                <a:lnTo>
                  <a:pt x="251220" y="3435762"/>
                </a:lnTo>
                <a:lnTo>
                  <a:pt x="233940" y="3480830"/>
                </a:lnTo>
                <a:lnTo>
                  <a:pt x="217246" y="3525960"/>
                </a:lnTo>
                <a:lnTo>
                  <a:pt x="201140" y="3571145"/>
                </a:lnTo>
                <a:lnTo>
                  <a:pt x="185628" y="3616376"/>
                </a:lnTo>
                <a:lnTo>
                  <a:pt x="170711" y="3661644"/>
                </a:lnTo>
                <a:lnTo>
                  <a:pt x="156394" y="3706943"/>
                </a:lnTo>
                <a:lnTo>
                  <a:pt x="142679" y="3752262"/>
                </a:lnTo>
                <a:lnTo>
                  <a:pt x="129571" y="3797595"/>
                </a:lnTo>
                <a:lnTo>
                  <a:pt x="117072" y="3842933"/>
                </a:lnTo>
                <a:lnTo>
                  <a:pt x="105187" y="3888267"/>
                </a:lnTo>
                <a:lnTo>
                  <a:pt x="93918" y="3933590"/>
                </a:lnTo>
                <a:lnTo>
                  <a:pt x="83269" y="3978893"/>
                </a:lnTo>
                <a:lnTo>
                  <a:pt x="73243" y="4024168"/>
                </a:lnTo>
                <a:lnTo>
                  <a:pt x="63845" y="4069407"/>
                </a:lnTo>
                <a:lnTo>
                  <a:pt x="55076" y="4114602"/>
                </a:lnTo>
                <a:lnTo>
                  <a:pt x="46942" y="4159744"/>
                </a:lnTo>
                <a:lnTo>
                  <a:pt x="39444" y="4204825"/>
                </a:lnTo>
                <a:lnTo>
                  <a:pt x="32587" y="4249837"/>
                </a:lnTo>
                <a:lnTo>
                  <a:pt x="26374" y="4294771"/>
                </a:lnTo>
                <a:lnTo>
                  <a:pt x="20808" y="4339620"/>
                </a:lnTo>
                <a:lnTo>
                  <a:pt x="15893" y="4384375"/>
                </a:lnTo>
                <a:lnTo>
                  <a:pt x="11632" y="4429028"/>
                </a:lnTo>
                <a:lnTo>
                  <a:pt x="8029" y="4473571"/>
                </a:lnTo>
                <a:lnTo>
                  <a:pt x="5087" y="4517995"/>
                </a:lnTo>
                <a:lnTo>
                  <a:pt x="2810" y="4562293"/>
                </a:lnTo>
                <a:lnTo>
                  <a:pt x="1201" y="4606456"/>
                </a:lnTo>
                <a:lnTo>
                  <a:pt x="263" y="4650475"/>
                </a:lnTo>
                <a:lnTo>
                  <a:pt x="0" y="4694343"/>
                </a:lnTo>
                <a:lnTo>
                  <a:pt x="415" y="4738052"/>
                </a:lnTo>
                <a:lnTo>
                  <a:pt x="1511" y="4781592"/>
                </a:lnTo>
                <a:lnTo>
                  <a:pt x="3293" y="4824957"/>
                </a:lnTo>
                <a:lnTo>
                  <a:pt x="5764" y="4868137"/>
                </a:lnTo>
                <a:lnTo>
                  <a:pt x="8926" y="4911125"/>
                </a:lnTo>
                <a:lnTo>
                  <a:pt x="12784" y="4953912"/>
                </a:lnTo>
                <a:lnTo>
                  <a:pt x="17340" y="4996490"/>
                </a:lnTo>
                <a:lnTo>
                  <a:pt x="22599" y="5038851"/>
                </a:lnTo>
                <a:lnTo>
                  <a:pt x="28564" y="5080986"/>
                </a:lnTo>
                <a:lnTo>
                  <a:pt x="35237" y="5122888"/>
                </a:lnTo>
                <a:lnTo>
                  <a:pt x="42623" y="5164547"/>
                </a:lnTo>
                <a:lnTo>
                  <a:pt x="50725" y="5205957"/>
                </a:lnTo>
                <a:lnTo>
                  <a:pt x="59547" y="5247108"/>
                </a:lnTo>
                <a:lnTo>
                  <a:pt x="69091" y="5287993"/>
                </a:lnTo>
                <a:lnTo>
                  <a:pt x="79362" y="5328603"/>
                </a:lnTo>
                <a:lnTo>
                  <a:pt x="90362" y="5368930"/>
                </a:lnTo>
                <a:lnTo>
                  <a:pt x="102095" y="5408965"/>
                </a:lnTo>
                <a:lnTo>
                  <a:pt x="114565" y="5448701"/>
                </a:lnTo>
                <a:lnTo>
                  <a:pt x="127775" y="5488129"/>
                </a:lnTo>
                <a:lnTo>
                  <a:pt x="141728" y="5527242"/>
                </a:lnTo>
                <a:lnTo>
                  <a:pt x="156428" y="5566030"/>
                </a:lnTo>
                <a:lnTo>
                  <a:pt x="171878" y="5604486"/>
                </a:lnTo>
                <a:lnTo>
                  <a:pt x="188082" y="5642601"/>
                </a:lnTo>
                <a:lnTo>
                  <a:pt x="205043" y="5680367"/>
                </a:lnTo>
                <a:lnTo>
                  <a:pt x="222765" y="5717777"/>
                </a:lnTo>
                <a:lnTo>
                  <a:pt x="241250" y="5754820"/>
                </a:lnTo>
                <a:lnTo>
                  <a:pt x="260503" y="5791491"/>
                </a:lnTo>
                <a:lnTo>
                  <a:pt x="280526" y="5827779"/>
                </a:lnTo>
                <a:lnTo>
                  <a:pt x="301324" y="5863678"/>
                </a:lnTo>
                <a:lnTo>
                  <a:pt x="322900" y="5899178"/>
                </a:lnTo>
                <a:lnTo>
                  <a:pt x="345257" y="5934272"/>
                </a:lnTo>
                <a:lnTo>
                  <a:pt x="368398" y="5968951"/>
                </a:lnTo>
                <a:lnTo>
                  <a:pt x="392327" y="6003208"/>
                </a:lnTo>
                <a:lnTo>
                  <a:pt x="417047" y="6037033"/>
                </a:lnTo>
                <a:lnTo>
                  <a:pt x="442563" y="6070419"/>
                </a:lnTo>
                <a:lnTo>
                  <a:pt x="468876" y="6103357"/>
                </a:lnTo>
                <a:lnTo>
                  <a:pt x="495991" y="6135839"/>
                </a:lnTo>
                <a:lnTo>
                  <a:pt x="523912" y="6167858"/>
                </a:lnTo>
                <a:lnTo>
                  <a:pt x="552641" y="6199404"/>
                </a:lnTo>
                <a:lnTo>
                  <a:pt x="582181" y="6230469"/>
                </a:lnTo>
                <a:lnTo>
                  <a:pt x="612537" y="6261046"/>
                </a:lnTo>
                <a:lnTo>
                  <a:pt x="643712" y="6291126"/>
                </a:lnTo>
                <a:lnTo>
                  <a:pt x="675709" y="6320700"/>
                </a:lnTo>
                <a:lnTo>
                  <a:pt x="708532" y="6349762"/>
                </a:lnTo>
                <a:lnTo>
                  <a:pt x="742184" y="6378301"/>
                </a:lnTo>
                <a:lnTo>
                  <a:pt x="776669" y="6406311"/>
                </a:lnTo>
                <a:lnTo>
                  <a:pt x="811989" y="6433783"/>
                </a:lnTo>
                <a:lnTo>
                  <a:pt x="848149" y="6460708"/>
                </a:lnTo>
                <a:lnTo>
                  <a:pt x="885151" y="6487079"/>
                </a:lnTo>
                <a:lnTo>
                  <a:pt x="926159" y="6514794"/>
                </a:lnTo>
                <a:lnTo>
                  <a:pt x="967782" y="6541240"/>
                </a:lnTo>
                <a:lnTo>
                  <a:pt x="1009994" y="6566473"/>
                </a:lnTo>
                <a:lnTo>
                  <a:pt x="1052767" y="6590550"/>
                </a:lnTo>
                <a:lnTo>
                  <a:pt x="1096078" y="6613527"/>
                </a:lnTo>
                <a:lnTo>
                  <a:pt x="1139898" y="6635460"/>
                </a:lnTo>
                <a:lnTo>
                  <a:pt x="1184203" y="6656406"/>
                </a:lnTo>
                <a:lnTo>
                  <a:pt x="1228966" y="6676420"/>
                </a:lnTo>
                <a:lnTo>
                  <a:pt x="1274161" y="6695558"/>
                </a:lnTo>
                <a:lnTo>
                  <a:pt x="1319762" y="6713878"/>
                </a:lnTo>
                <a:lnTo>
                  <a:pt x="1365743" y="6731436"/>
                </a:lnTo>
                <a:lnTo>
                  <a:pt x="1412077" y="6748287"/>
                </a:lnTo>
                <a:lnTo>
                  <a:pt x="1458740" y="6764488"/>
                </a:lnTo>
                <a:lnTo>
                  <a:pt x="1505704" y="6780095"/>
                </a:lnTo>
                <a:lnTo>
                  <a:pt x="1552943" y="6795164"/>
                </a:lnTo>
                <a:lnTo>
                  <a:pt x="1600432" y="6809752"/>
                </a:lnTo>
                <a:lnTo>
                  <a:pt x="1648145" y="6823915"/>
                </a:lnTo>
                <a:lnTo>
                  <a:pt x="1696054" y="6837709"/>
                </a:lnTo>
                <a:lnTo>
                  <a:pt x="1744135" y="6851191"/>
                </a:lnTo>
                <a:lnTo>
                  <a:pt x="1792361" y="6864416"/>
                </a:lnTo>
                <a:lnTo>
                  <a:pt x="1840706" y="6877441"/>
                </a:lnTo>
                <a:lnTo>
                  <a:pt x="1889144" y="6890323"/>
                </a:lnTo>
                <a:lnTo>
                  <a:pt x="1959861" y="6909942"/>
                </a:lnTo>
              </a:path>
            </a:pathLst>
          </a:custGeom>
          <a:ln w="96867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0577" y="8083365"/>
            <a:ext cx="518159" cy="532765"/>
          </a:xfrm>
          <a:custGeom>
            <a:avLst/>
            <a:gdLst/>
            <a:ahLst/>
            <a:cxnLst/>
            <a:rect l="l" t="t" r="r" b="b"/>
            <a:pathLst>
              <a:path w="518160" h="532765">
                <a:moveTo>
                  <a:pt x="0" y="532742"/>
                </a:moveTo>
                <a:lnTo>
                  <a:pt x="517848" y="389534"/>
                </a:lnTo>
                <a:lnTo>
                  <a:pt x="147796" y="0"/>
                </a:lnTo>
              </a:path>
            </a:pathLst>
          </a:custGeom>
          <a:ln w="86056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4474" y="8349736"/>
            <a:ext cx="444500" cy="123189"/>
          </a:xfrm>
          <a:custGeom>
            <a:avLst/>
            <a:gdLst/>
            <a:ahLst/>
            <a:cxnLst/>
            <a:rect l="l" t="t" r="r" b="b"/>
            <a:pathLst>
              <a:path w="444500" h="123190">
                <a:moveTo>
                  <a:pt x="0" y="0"/>
                </a:moveTo>
                <a:lnTo>
                  <a:pt x="443951" y="123163"/>
                </a:lnTo>
              </a:path>
            </a:pathLst>
          </a:custGeom>
          <a:ln w="3089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2975" y="2887735"/>
            <a:ext cx="17091025" cy="604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9405">
              <a:lnSpc>
                <a:spcPts val="6180"/>
              </a:lnSpc>
              <a:spcBef>
                <a:spcPts val="100"/>
              </a:spcBef>
            </a:pP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Boolean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operators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alter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code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below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return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only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contain: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1980"/>
              </a:spcBef>
              <a:buFont typeface="Calibri"/>
              <a:buChar char="•"/>
              <a:tabLst>
                <a:tab pos="975360" algn="l"/>
                <a:tab pos="976630" algn="l"/>
              </a:tabLst>
            </a:pPr>
            <a:r>
              <a:rPr sz="4950" i="1" spc="50" dirty="0">
                <a:solidFill>
                  <a:srgbClr val="005493"/>
                </a:solidFill>
                <a:latin typeface="Calibri"/>
                <a:cs typeface="Calibri"/>
              </a:rPr>
              <a:t>Boys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named</a:t>
            </a:r>
            <a:r>
              <a:rPr sz="4950" spc="-3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45" dirty="0">
                <a:solidFill>
                  <a:srgbClr val="005493"/>
                </a:solidFill>
                <a:latin typeface="Calibri"/>
                <a:cs typeface="Calibri"/>
              </a:rPr>
              <a:t>Sue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5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25" dirty="0">
                <a:solidFill>
                  <a:srgbClr val="005493"/>
                </a:solidFill>
                <a:latin typeface="Calibri"/>
                <a:cs typeface="Calibri"/>
              </a:rPr>
              <a:t>were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used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by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exactly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5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6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children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-55" dirty="0">
                <a:solidFill>
                  <a:srgbClr val="005493"/>
                </a:solidFill>
                <a:latin typeface="Calibri"/>
                <a:cs typeface="Calibri"/>
              </a:rPr>
              <a:t>1880</a:t>
            </a:r>
            <a:endParaRPr sz="4950">
              <a:latin typeface="Calibri"/>
              <a:cs typeface="Calibri"/>
            </a:endParaRPr>
          </a:p>
          <a:p>
            <a:pPr marL="975994" indent="-481965">
              <a:lnSpc>
                <a:spcPct val="100000"/>
              </a:lnSpc>
              <a:spcBef>
                <a:spcPts val="2220"/>
              </a:spcBef>
              <a:buChar char="•"/>
              <a:tabLst>
                <a:tab pos="975994" algn="l"/>
                <a:tab pos="976630" algn="l"/>
              </a:tabLst>
            </a:pP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5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" dirty="0">
                <a:solidFill>
                  <a:srgbClr val="005493"/>
                </a:solidFill>
                <a:latin typeface="Calibri"/>
                <a:cs typeface="Calibri"/>
              </a:rPr>
              <a:t>Acura,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0" dirty="0">
                <a:solidFill>
                  <a:srgbClr val="005493"/>
                </a:solidFill>
                <a:latin typeface="Calibri"/>
                <a:cs typeface="Calibri"/>
              </a:rPr>
              <a:t>Lexus,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or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Yugo</a:t>
            </a:r>
            <a:endParaRPr sz="4950">
              <a:latin typeface="Calibri"/>
              <a:cs typeface="Calibri"/>
            </a:endParaRPr>
          </a:p>
          <a:p>
            <a:pPr marL="473075">
              <a:lnSpc>
                <a:spcPct val="100000"/>
              </a:lnSpc>
              <a:spcBef>
                <a:spcPts val="4280"/>
              </a:spcBef>
            </a:pPr>
            <a:r>
              <a:rPr sz="5450" b="1" spc="85" dirty="0">
                <a:solidFill>
                  <a:srgbClr val="005493"/>
                </a:solidFill>
                <a:latin typeface="Calibri"/>
                <a:cs typeface="Calibri"/>
              </a:rPr>
              <a:t>filter(babynames,</a:t>
            </a:r>
            <a:r>
              <a:rPr sz="54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7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70" dirty="0">
                <a:solidFill>
                  <a:srgbClr val="005493"/>
                </a:solidFill>
                <a:latin typeface="Calibri"/>
                <a:cs typeface="Calibri"/>
              </a:rPr>
              <a:t>"Sea"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-1205" dirty="0">
                <a:solidFill>
                  <a:srgbClr val="005493"/>
                </a:solidFill>
                <a:latin typeface="Calibri"/>
                <a:cs typeface="Calibri"/>
              </a:rPr>
              <a:t>|</a:t>
            </a:r>
            <a:r>
              <a:rPr sz="5450" b="1" spc="-1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005493"/>
                </a:solidFill>
                <a:latin typeface="Calibri"/>
                <a:cs typeface="Calibri"/>
              </a:rPr>
              <a:t>name</a:t>
            </a:r>
            <a:r>
              <a:rPr sz="5450" b="1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75" dirty="0">
                <a:solidFill>
                  <a:srgbClr val="005493"/>
                </a:solidFill>
                <a:latin typeface="Calibri"/>
                <a:cs typeface="Calibri"/>
              </a:rPr>
              <a:t>==</a:t>
            </a:r>
            <a:r>
              <a:rPr sz="545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450" b="1" spc="40" dirty="0">
                <a:solidFill>
                  <a:srgbClr val="005493"/>
                </a:solidFill>
                <a:latin typeface="Calibri"/>
                <a:cs typeface="Calibri"/>
              </a:rPr>
              <a:t>"Anemone")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70</a:t>
            </a:fld>
            <a:endParaRPr spc="-55" dirty="0"/>
          </a:p>
        </p:txBody>
      </p:sp>
      <p:pic>
        <p:nvPicPr>
          <p:cNvPr id="8" name="4 Minute Timer">
            <a:hlinkClick r:id="" action="ppaction://media"/>
            <a:extLst>
              <a:ext uri="{FF2B5EF4-FFF2-40B4-BE49-F238E27FC236}">
                <a16:creationId xmlns:a16="http://schemas.microsoft.com/office/drawing/2014/main" id="{791D2D9F-9A5D-462D-BA8F-D310CDD52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601594"/>
            <a:ext cx="1993618" cy="112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9" y="0"/>
                </a:lnTo>
                <a:lnTo>
                  <a:pt x="18213749" y="3543847"/>
                </a:lnTo>
                <a:lnTo>
                  <a:pt x="0" y="354384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8" y="0"/>
                </a:lnTo>
                <a:lnTo>
                  <a:pt x="18213748" y="3543841"/>
                </a:lnTo>
                <a:lnTo>
                  <a:pt x="0" y="354384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2393" y="364251"/>
            <a:ext cx="13848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"Sue",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5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3343" y="1140989"/>
          <a:ext cx="9110340" cy="2356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96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10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3365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1917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Sue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0.0000073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1927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Sue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0.0000043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0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5651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44450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921392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52" y="0"/>
                </a:lnTo>
                <a:lnTo>
                  <a:pt x="18213752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1393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48" y="0"/>
                </a:lnTo>
                <a:lnTo>
                  <a:pt x="18213748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04151" y="4091887"/>
            <a:ext cx="160343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latin typeface="Courier New"/>
                <a:cs typeface="Courier New"/>
              </a:rPr>
              <a:t>(n == 5 | n == 6) &amp;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</a:t>
            </a:r>
            <a:r>
              <a:rPr sz="4100" spc="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1880)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4151" y="4743175"/>
            <a:ext cx="5215890" cy="2454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5100"/>
              </a:lnSpc>
              <a:spcBef>
                <a:spcPts val="95"/>
              </a:spcBef>
              <a:tabLst>
                <a:tab pos="1130300" algn="l"/>
                <a:tab pos="2713990" algn="l"/>
                <a:tab pos="3166110" algn="l"/>
                <a:tab pos="429704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name 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1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0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Abby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tabLst>
                <a:tab pos="1130300" algn="l"/>
                <a:tab pos="3166110" algn="l"/>
                <a:tab pos="384492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0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Aileen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1809114" algn="l"/>
                <a:tab pos="3166745" algn="l"/>
                <a:tab pos="497586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7520" y="4743175"/>
            <a:ext cx="3180080" cy="245491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35"/>
              </a:spcBef>
              <a:tabLst>
                <a:tab pos="226187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	prop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294068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…	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7247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50" y="0"/>
                </a:lnTo>
                <a:lnTo>
                  <a:pt x="18213750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248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49" y="0"/>
                </a:lnTo>
                <a:lnTo>
                  <a:pt x="18213749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25093" y="7704342"/>
            <a:ext cx="1784350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3550" spc="-10" dirty="0">
                <a:latin typeface="Courier New"/>
                <a:cs typeface="Courier New"/>
              </a:rPr>
              <a:t>filter(babynames, name == "Acura" </a:t>
            </a:r>
            <a:r>
              <a:rPr sz="3550" spc="-5" dirty="0">
                <a:latin typeface="Courier New"/>
                <a:cs typeface="Courier New"/>
              </a:rPr>
              <a:t>| </a:t>
            </a:r>
            <a:r>
              <a:rPr sz="3550" spc="-10" dirty="0">
                <a:latin typeface="Courier New"/>
                <a:cs typeface="Courier New"/>
              </a:rPr>
              <a:t>name =="Lexus" |name</a:t>
            </a:r>
            <a:r>
              <a:rPr sz="3550" spc="80" dirty="0">
                <a:latin typeface="Courier New"/>
                <a:cs typeface="Courier New"/>
              </a:rPr>
              <a:t> </a:t>
            </a:r>
            <a:r>
              <a:rPr sz="3550" spc="-5" dirty="0">
                <a:latin typeface="Courier New"/>
                <a:cs typeface="Courier New"/>
              </a:rPr>
              <a:t>=="Yugo")</a:t>
            </a:r>
            <a:endParaRPr sz="35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5093" y="8261309"/>
            <a:ext cx="4098290" cy="2287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48200"/>
              </a:lnSpc>
              <a:spcBef>
                <a:spcPts val="100"/>
              </a:spcBef>
              <a:tabLst>
                <a:tab pos="972185" algn="l"/>
                <a:tab pos="2333625" algn="l"/>
                <a:tab pos="2722880" algn="l"/>
                <a:tab pos="330644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r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x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name 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 # 1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1990		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F</a:t>
            </a:r>
            <a:r>
              <a:rPr sz="2550" spc="-9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Lexus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0"/>
              </a:spcBef>
              <a:tabLst>
                <a:tab pos="972185" algn="l"/>
                <a:tab pos="2722880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1990	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M</a:t>
            </a:r>
            <a:r>
              <a:rPr sz="2550" spc="-9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Lexus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45"/>
              </a:spcBef>
              <a:tabLst>
                <a:tab pos="1555750" algn="l"/>
                <a:tab pos="2722880" algn="l"/>
                <a:tab pos="3890010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# …	…	…	…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8203" y="8261309"/>
            <a:ext cx="2931160" cy="2287270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575"/>
              </a:spcBef>
              <a:tabLst>
                <a:tab pos="213931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n	prop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36</a:t>
            </a:r>
            <a:r>
              <a:rPr sz="25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1.752932e-05</a:t>
            </a:r>
            <a:endParaRPr sz="2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r>
              <a:rPr sz="2550" spc="-5" dirty="0">
                <a:solidFill>
                  <a:srgbClr val="A6AAA9"/>
                </a:solidFill>
                <a:latin typeface="Courier New"/>
                <a:cs typeface="Courier New"/>
              </a:rPr>
              <a:t>12</a:t>
            </a:r>
            <a:r>
              <a:rPr sz="255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5.579156e-06</a:t>
            </a:r>
            <a:endParaRPr sz="2550">
              <a:latin typeface="Courier New"/>
              <a:cs typeface="Courier New"/>
            </a:endParaRPr>
          </a:p>
          <a:p>
            <a:pPr marL="194310">
              <a:lnSpc>
                <a:spcPct val="100000"/>
              </a:lnSpc>
              <a:spcBef>
                <a:spcPts val="1145"/>
              </a:spcBef>
              <a:tabLst>
                <a:tab pos="2723515" algn="l"/>
              </a:tabLst>
            </a:pPr>
            <a:r>
              <a:rPr sz="2550" dirty="0">
                <a:solidFill>
                  <a:srgbClr val="A6AAA9"/>
                </a:solidFill>
                <a:latin typeface="Courier New"/>
                <a:cs typeface="Courier New"/>
              </a:rPr>
              <a:t>…	…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 rot="21300000">
            <a:off x="13384609" y="5158902"/>
            <a:ext cx="4682053" cy="6477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>
              <a:lnSpc>
                <a:spcPts val="4650"/>
              </a:lnSpc>
              <a:spcBef>
                <a:spcPts val="459"/>
              </a:spcBef>
            </a:pPr>
            <a:r>
              <a:rPr sz="5100" spc="710" dirty="0">
                <a:solidFill>
                  <a:srgbClr val="FF2600"/>
                </a:solidFill>
                <a:latin typeface="Arial"/>
                <a:cs typeface="Arial"/>
              </a:rPr>
              <a:t>Parentheses</a:t>
            </a:r>
            <a:endParaRPr sz="5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21300000">
            <a:off x="14369252" y="5923607"/>
            <a:ext cx="2857390" cy="64770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>
              <a:lnSpc>
                <a:spcPts val="4705"/>
              </a:lnSpc>
              <a:spcBef>
                <a:spcPts val="405"/>
              </a:spcBef>
            </a:pPr>
            <a:r>
              <a:rPr sz="5100" spc="1230" dirty="0">
                <a:solidFill>
                  <a:srgbClr val="FF2600"/>
                </a:solidFill>
                <a:latin typeface="Arial"/>
                <a:cs typeface="Arial"/>
              </a:rPr>
              <a:t>matter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7289" y="1065801"/>
            <a:ext cx="125622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Two </a:t>
            </a:r>
            <a:r>
              <a:rPr spc="60" dirty="0"/>
              <a:t>more </a:t>
            </a:r>
            <a:r>
              <a:rPr spc="165" dirty="0"/>
              <a:t>common</a:t>
            </a:r>
            <a:r>
              <a:rPr spc="-860" dirty="0"/>
              <a:t> </a:t>
            </a:r>
            <a:r>
              <a:rPr spc="110" dirty="0"/>
              <a:t>mistakes</a:t>
            </a:r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5218" y="2783026"/>
            <a:ext cx="949452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3.	</a:t>
            </a:r>
            <a:r>
              <a:rPr sz="4950" spc="125" dirty="0">
                <a:latin typeface="Calibri"/>
                <a:cs typeface="Calibri"/>
              </a:rPr>
              <a:t>Collapsing </a:t>
            </a:r>
            <a:r>
              <a:rPr sz="4950" spc="85" dirty="0">
                <a:latin typeface="Calibri"/>
                <a:cs typeface="Calibri"/>
              </a:rPr>
              <a:t>multiple </a:t>
            </a:r>
            <a:r>
              <a:rPr sz="4950" spc="10" dirty="0">
                <a:latin typeface="Calibri"/>
                <a:cs typeface="Calibri"/>
              </a:rPr>
              <a:t>tests </a:t>
            </a:r>
            <a:r>
              <a:rPr sz="4950" spc="50" dirty="0">
                <a:latin typeface="Calibri"/>
                <a:cs typeface="Calibri"/>
              </a:rPr>
              <a:t>into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2376" y="3815750"/>
            <a:ext cx="11702415" cy="186245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44780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140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10 &lt; n &lt; 20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  <a:p>
            <a:pPr marL="280035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10 &lt; n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n &lt;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20</a:t>
            </a:r>
            <a:r>
              <a:rPr sz="4100" spc="10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6521" y="7573997"/>
            <a:ext cx="16872585" cy="19659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95910" marR="230504">
              <a:lnSpc>
                <a:spcPts val="6759"/>
              </a:lnSpc>
              <a:spcBef>
                <a:spcPts val="5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n == 5 | n == 6 | n == 7 | n == </a:t>
            </a:r>
            <a:r>
              <a:rPr sz="4100" spc="15" dirty="0">
                <a:solidFill>
                  <a:srgbClr val="FF2600"/>
                </a:solidFill>
                <a:latin typeface="Courier New"/>
                <a:cs typeface="Courier New"/>
              </a:rPr>
              <a:t>8</a:t>
            </a:r>
            <a:r>
              <a:rPr sz="4100" spc="15" dirty="0">
                <a:latin typeface="Courier New"/>
                <a:cs typeface="Courier New"/>
              </a:rPr>
              <a:t>)  </a:t>
            </a: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n </a:t>
            </a:r>
            <a:r>
              <a:rPr sz="4100" spc="5" dirty="0">
                <a:solidFill>
                  <a:srgbClr val="00882B"/>
                </a:solidFill>
                <a:latin typeface="Courier New"/>
                <a:cs typeface="Courier New"/>
              </a:rPr>
              <a:t>%in% c(5,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6, 7,</a:t>
            </a:r>
            <a:r>
              <a:rPr sz="4100" spc="3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8)</a:t>
            </a:r>
            <a:r>
              <a:rPr sz="4100" spc="15" dirty="0"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5218" y="6500190"/>
            <a:ext cx="157988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2155" algn="l"/>
              </a:tabLst>
            </a:pPr>
            <a:r>
              <a:rPr sz="4950" spc="-35" dirty="0">
                <a:latin typeface="Calibri"/>
                <a:cs typeface="Calibri"/>
              </a:rPr>
              <a:t>4.	</a:t>
            </a:r>
            <a:r>
              <a:rPr sz="4950" spc="105" dirty="0">
                <a:latin typeface="Calibri"/>
                <a:cs typeface="Calibri"/>
              </a:rPr>
              <a:t>Stringing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5" dirty="0">
                <a:latin typeface="Calibri"/>
                <a:cs typeface="Calibri"/>
              </a:rPr>
              <a:t>together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10" dirty="0">
                <a:latin typeface="Calibri"/>
                <a:cs typeface="Calibri"/>
              </a:rPr>
              <a:t>many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" dirty="0">
                <a:latin typeface="Calibri"/>
                <a:cs typeface="Calibri"/>
              </a:rPr>
              <a:t>tests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(when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you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could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use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50" dirty="0">
                <a:latin typeface="Calibri"/>
                <a:cs typeface="Calibri"/>
              </a:rPr>
              <a:t>%in%)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66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48" y="231636"/>
            <a:ext cx="18214340" cy="3543935"/>
          </a:xfrm>
          <a:custGeom>
            <a:avLst/>
            <a:gdLst/>
            <a:ahLst/>
            <a:cxnLst/>
            <a:rect l="l" t="t" r="r" b="b"/>
            <a:pathLst>
              <a:path w="18214340" h="3543935">
                <a:moveTo>
                  <a:pt x="0" y="0"/>
                </a:moveTo>
                <a:lnTo>
                  <a:pt x="18213748" y="0"/>
                </a:lnTo>
                <a:lnTo>
                  <a:pt x="18213748" y="3543841"/>
                </a:lnTo>
                <a:lnTo>
                  <a:pt x="0" y="354384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93" y="4004155"/>
            <a:ext cx="18214340" cy="3342640"/>
          </a:xfrm>
          <a:custGeom>
            <a:avLst/>
            <a:gdLst/>
            <a:ahLst/>
            <a:cxnLst/>
            <a:rect l="l" t="t" r="r" b="b"/>
            <a:pathLst>
              <a:path w="18214340" h="3342640">
                <a:moveTo>
                  <a:pt x="0" y="0"/>
                </a:moveTo>
                <a:lnTo>
                  <a:pt x="18213748" y="0"/>
                </a:lnTo>
                <a:lnTo>
                  <a:pt x="18213748" y="3342128"/>
                </a:lnTo>
                <a:lnTo>
                  <a:pt x="0" y="334212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4151" y="376951"/>
            <a:ext cx="16021685" cy="68275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20"/>
              </a:spcBef>
            </a:pPr>
            <a:r>
              <a:rPr sz="4100" spc="5" dirty="0">
                <a:latin typeface="Courier New"/>
                <a:cs typeface="Courier New"/>
              </a:rPr>
              <a:t>filter(babynames, 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"Sue",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3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  <a:p>
            <a:pPr marL="20320" marR="6944359">
              <a:lnSpc>
                <a:spcPct val="135100"/>
              </a:lnSpc>
              <a:spcBef>
                <a:spcPts val="100"/>
              </a:spcBef>
              <a:tabLst>
                <a:tab pos="1151255" algn="l"/>
                <a:tab pos="2734945" algn="l"/>
                <a:tab pos="3639820" algn="l"/>
                <a:tab pos="3865879" algn="l"/>
                <a:tab pos="5901690" algn="l"/>
                <a:tab pos="7032625" algn="l"/>
                <a:tab pos="8163559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prop  # 1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191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7 M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Su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7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0.0000073</a:t>
            </a:r>
            <a:endParaRPr sz="295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1240"/>
              </a:spcBef>
              <a:tabLst>
                <a:tab pos="1151255" algn="l"/>
                <a:tab pos="3639820" algn="l"/>
                <a:tab pos="5901690" algn="l"/>
                <a:tab pos="703262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1927</a:t>
            </a:r>
            <a:r>
              <a:rPr sz="2950" spc="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M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Sue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5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0.0000043</a:t>
            </a:r>
            <a:endParaRPr sz="295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1245"/>
              </a:spcBef>
              <a:tabLst>
                <a:tab pos="1830070" algn="l"/>
                <a:tab pos="4091940" algn="l"/>
                <a:tab pos="5901690" algn="l"/>
                <a:tab pos="884237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	… …	…	…	…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4100" spc="5" dirty="0">
                <a:latin typeface="Courier New"/>
                <a:cs typeface="Courier New"/>
              </a:rPr>
              <a:t>filter(babynames, </a:t>
            </a:r>
            <a:r>
              <a:rPr sz="4100" spc="10" dirty="0">
                <a:latin typeface="Courier New"/>
                <a:cs typeface="Courier New"/>
              </a:rPr>
              <a:t>(n == 5 | n == 6) &amp;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</a:t>
            </a:r>
            <a:r>
              <a:rPr sz="4100" spc="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1880)</a:t>
            </a:r>
            <a:endParaRPr sz="4100">
              <a:latin typeface="Courier New"/>
              <a:cs typeface="Courier New"/>
            </a:endParaRPr>
          </a:p>
          <a:p>
            <a:pPr marR="6513195">
              <a:lnSpc>
                <a:spcPct val="135100"/>
              </a:lnSpc>
              <a:spcBef>
                <a:spcPts val="180"/>
              </a:spcBef>
              <a:tabLst>
                <a:tab pos="1130300" algn="l"/>
                <a:tab pos="2713990" algn="l"/>
                <a:tab pos="3166110" algn="l"/>
                <a:tab pos="4297045" algn="l"/>
                <a:tab pos="6332855" algn="l"/>
                <a:tab pos="8595360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yea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r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se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x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nam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e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n</a:t>
            </a:r>
            <a:r>
              <a:rPr sz="2950" dirty="0">
                <a:solidFill>
                  <a:srgbClr val="A6AAA9"/>
                </a:solidFill>
                <a:latin typeface="Courier New"/>
                <a:cs typeface="Courier New"/>
              </a:rPr>
              <a:t>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prop  # 1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1880	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Abby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tabLst>
                <a:tab pos="1130300" algn="l"/>
                <a:tab pos="3166110" algn="l"/>
                <a:tab pos="3844925" algn="l"/>
                <a:tab pos="633285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2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1880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F	</a:t>
            </a:r>
            <a:r>
              <a:rPr sz="2950" spc="5" dirty="0">
                <a:solidFill>
                  <a:srgbClr val="A6AAA9"/>
                </a:solidFill>
                <a:latin typeface="Courier New"/>
                <a:cs typeface="Courier New"/>
              </a:rPr>
              <a:t>Aileen	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</a:t>
            </a:r>
            <a:r>
              <a:rPr sz="2950" spc="-8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6.147289e-05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tabLst>
                <a:tab pos="1809114" algn="l"/>
                <a:tab pos="3166745" algn="l"/>
                <a:tab pos="4975860" algn="l"/>
                <a:tab pos="6333490" algn="l"/>
                <a:tab pos="9274175" algn="l"/>
              </a:tabLst>
            </a:pPr>
            <a:r>
              <a:rPr sz="2950" spc="10" dirty="0">
                <a:solidFill>
                  <a:srgbClr val="A6AAA9"/>
                </a:solidFill>
                <a:latin typeface="Courier New"/>
                <a:cs typeface="Courier New"/>
              </a:rPr>
              <a:t># …	…	…	…	…	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7247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50" y="0"/>
                </a:lnTo>
                <a:lnTo>
                  <a:pt x="18213750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7248" y="7616840"/>
            <a:ext cx="18214340" cy="3460115"/>
          </a:xfrm>
          <a:custGeom>
            <a:avLst/>
            <a:gdLst/>
            <a:ahLst/>
            <a:cxnLst/>
            <a:rect l="l" t="t" r="r" b="b"/>
            <a:pathLst>
              <a:path w="18214340" h="3460115">
                <a:moveTo>
                  <a:pt x="0" y="0"/>
                </a:moveTo>
                <a:lnTo>
                  <a:pt x="18213749" y="0"/>
                </a:lnTo>
                <a:lnTo>
                  <a:pt x="18213749" y="3460074"/>
                </a:lnTo>
                <a:lnTo>
                  <a:pt x="0" y="3460074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2393" y="7704342"/>
            <a:ext cx="1785620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10" dirty="0">
                <a:latin typeface="Courier New"/>
                <a:cs typeface="Courier New"/>
              </a:rPr>
              <a:t>filter(babynames, name == "Acura" </a:t>
            </a:r>
            <a:r>
              <a:rPr sz="3550" spc="-5" dirty="0">
                <a:latin typeface="Courier New"/>
                <a:cs typeface="Courier New"/>
              </a:rPr>
              <a:t>| </a:t>
            </a:r>
            <a:r>
              <a:rPr sz="3550" spc="-10" dirty="0">
                <a:latin typeface="Courier New"/>
                <a:cs typeface="Courier New"/>
              </a:rPr>
              <a:t>name =="Lexus" |name</a:t>
            </a:r>
            <a:r>
              <a:rPr sz="3550" spc="80" dirty="0">
                <a:latin typeface="Courier New"/>
                <a:cs typeface="Courier New"/>
              </a:rPr>
              <a:t> </a:t>
            </a:r>
            <a:r>
              <a:rPr sz="3550" spc="-5" dirty="0">
                <a:latin typeface="Courier New"/>
                <a:cs typeface="Courier New"/>
              </a:rPr>
              <a:t>=="Yugo")</a:t>
            </a:r>
            <a:endParaRPr sz="35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93343" y="8460894"/>
          <a:ext cx="7842883" cy="2091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31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5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year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sex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89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1990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Lexus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36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1.752932e-05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1990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Lexus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5.579156e-06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25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8384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8100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5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550">
                        <a:latin typeface="Courier New"/>
                        <a:cs typeface="Courier New"/>
                      </a:endParaRPr>
                    </a:p>
                  </a:txBody>
                  <a:tcPr marL="0" marR="0" marT="64769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97002" y="0"/>
            <a:ext cx="19094450" cy="7555230"/>
          </a:xfrm>
          <a:custGeom>
            <a:avLst/>
            <a:gdLst/>
            <a:ahLst/>
            <a:cxnLst/>
            <a:rect l="l" t="t" r="r" b="b"/>
            <a:pathLst>
              <a:path w="19094450" h="7555230">
                <a:moveTo>
                  <a:pt x="0" y="0"/>
                </a:moveTo>
                <a:lnTo>
                  <a:pt x="19094243" y="0"/>
                </a:lnTo>
                <a:lnTo>
                  <a:pt x="19094243" y="7555098"/>
                </a:lnTo>
                <a:lnTo>
                  <a:pt x="0" y="75550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5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1937" y="4154712"/>
            <a:ext cx="801941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5" dirty="0">
                <a:solidFill>
                  <a:srgbClr val="F0F0F0"/>
                </a:solidFill>
              </a:rPr>
              <a:t>arrange()</a:t>
            </a:r>
            <a:endParaRPr sz="1645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1" y="0"/>
                </a:lnTo>
                <a:lnTo>
                  <a:pt x="14905241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2" y="0"/>
                </a:lnTo>
                <a:lnTo>
                  <a:pt x="1490524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39410" y="1128626"/>
            <a:ext cx="4022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arrange()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25963" y="2845851"/>
            <a:ext cx="1114869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" dirty="0">
                <a:latin typeface="Calibri"/>
                <a:cs typeface="Calibri"/>
              </a:rPr>
              <a:t>Order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smallest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largest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  <a:p>
            <a:pPr marL="274320">
              <a:lnSpc>
                <a:spcPct val="100000"/>
              </a:lnSpc>
              <a:spcBef>
                <a:spcPts val="4395"/>
              </a:spcBef>
            </a:pPr>
            <a:r>
              <a:rPr sz="3850" spc="10" dirty="0">
                <a:latin typeface="Courier New"/>
                <a:cs typeface="Courier New"/>
              </a:rPr>
              <a:t>arrange(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.data,</a:t>
            </a:r>
            <a:r>
              <a:rPr sz="3850" spc="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…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5180" y="4951255"/>
            <a:ext cx="7726680" cy="3684270"/>
          </a:xfrm>
          <a:custGeom>
            <a:avLst/>
            <a:gdLst/>
            <a:ahLst/>
            <a:cxnLst/>
            <a:rect l="l" t="t" r="r" b="b"/>
            <a:pathLst>
              <a:path w="7726680" h="3684270">
                <a:moveTo>
                  <a:pt x="7369868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7369868" y="3683788"/>
                </a:lnTo>
                <a:lnTo>
                  <a:pt x="7418219" y="3680535"/>
                </a:lnTo>
                <a:lnTo>
                  <a:pt x="7464593" y="3671058"/>
                </a:lnTo>
                <a:lnTo>
                  <a:pt x="7508566" y="3655784"/>
                </a:lnTo>
                <a:lnTo>
                  <a:pt x="7549714" y="3635136"/>
                </a:lnTo>
                <a:lnTo>
                  <a:pt x="7587610" y="3609538"/>
                </a:lnTo>
                <a:lnTo>
                  <a:pt x="7621832" y="3579416"/>
                </a:lnTo>
                <a:lnTo>
                  <a:pt x="7651954" y="3545195"/>
                </a:lnTo>
                <a:lnTo>
                  <a:pt x="7677551" y="3507298"/>
                </a:lnTo>
                <a:lnTo>
                  <a:pt x="7698199" y="3466150"/>
                </a:lnTo>
                <a:lnTo>
                  <a:pt x="7713474" y="3422177"/>
                </a:lnTo>
                <a:lnTo>
                  <a:pt x="7722950" y="3375802"/>
                </a:lnTo>
                <a:lnTo>
                  <a:pt x="7726203" y="3327450"/>
                </a:lnTo>
                <a:lnTo>
                  <a:pt x="7726203" y="1422403"/>
                </a:lnTo>
                <a:lnTo>
                  <a:pt x="7722950" y="1374052"/>
                </a:lnTo>
                <a:lnTo>
                  <a:pt x="7713474" y="1327677"/>
                </a:lnTo>
                <a:lnTo>
                  <a:pt x="7698199" y="1283703"/>
                </a:lnTo>
                <a:lnTo>
                  <a:pt x="7677551" y="1242556"/>
                </a:lnTo>
                <a:lnTo>
                  <a:pt x="7651954" y="1204659"/>
                </a:lnTo>
                <a:lnTo>
                  <a:pt x="7621832" y="1170437"/>
                </a:lnTo>
                <a:lnTo>
                  <a:pt x="7587610" y="1140315"/>
                </a:lnTo>
                <a:lnTo>
                  <a:pt x="7549714" y="1114718"/>
                </a:lnTo>
                <a:lnTo>
                  <a:pt x="7508566" y="1094070"/>
                </a:lnTo>
                <a:lnTo>
                  <a:pt x="7464593" y="1078796"/>
                </a:lnTo>
                <a:lnTo>
                  <a:pt x="7418219" y="1069320"/>
                </a:lnTo>
                <a:lnTo>
                  <a:pt x="7369868" y="1066067"/>
                </a:lnTo>
                <a:close/>
              </a:path>
              <a:path w="7726680" h="3684270">
                <a:moveTo>
                  <a:pt x="1139690" y="0"/>
                </a:moveTo>
                <a:lnTo>
                  <a:pt x="1034654" y="1066067"/>
                </a:lnTo>
                <a:lnTo>
                  <a:pt x="1244399" y="1066067"/>
                </a:lnTo>
                <a:lnTo>
                  <a:pt x="1139690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52545" y="6437365"/>
            <a:ext cx="7223759" cy="17259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15240" algn="ctr">
              <a:lnSpc>
                <a:spcPts val="4370"/>
              </a:lnSpc>
              <a:spcBef>
                <a:spcPts val="480"/>
              </a:spcBef>
            </a:pPr>
            <a:r>
              <a:rPr sz="3850" b="1" spc="-16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204" dirty="0">
                <a:solidFill>
                  <a:srgbClr val="FFFFFF"/>
                </a:solidFill>
                <a:latin typeface="Arial"/>
                <a:cs typeface="Arial"/>
              </a:rPr>
              <a:t>columns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b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8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3850" b="1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145" dirty="0">
                <a:solidFill>
                  <a:srgbClr val="FFFFFF"/>
                </a:solidFill>
                <a:latin typeface="Arial"/>
                <a:cs typeface="Arial"/>
              </a:rPr>
              <a:t>by 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(additional</a:t>
            </a:r>
            <a:r>
              <a:rPr sz="385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9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110" dirty="0">
                <a:solidFill>
                  <a:srgbClr val="FFFFFF"/>
                </a:solidFill>
                <a:latin typeface="Calibri"/>
                <a:cs typeface="Calibri"/>
              </a:rPr>
              <a:t>as  </a:t>
            </a:r>
            <a:r>
              <a:rPr sz="3850" spc="30" dirty="0">
                <a:solidFill>
                  <a:srgbClr val="FFFFFF"/>
                </a:solidFill>
                <a:latin typeface="Calibri"/>
                <a:cs typeface="Calibri"/>
              </a:rPr>
              <a:t>tie</a:t>
            </a:r>
            <a:r>
              <a:rPr sz="385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Calibri"/>
                <a:cs typeface="Calibri"/>
              </a:rPr>
              <a:t>breakers)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4194" y="4862907"/>
            <a:ext cx="3455670" cy="3772535"/>
          </a:xfrm>
          <a:custGeom>
            <a:avLst/>
            <a:gdLst/>
            <a:ahLst/>
            <a:cxnLst/>
            <a:rect l="l" t="t" r="r" b="b"/>
            <a:pathLst>
              <a:path w="3455670" h="3772534">
                <a:moveTo>
                  <a:pt x="3325160" y="0"/>
                </a:moveTo>
                <a:lnTo>
                  <a:pt x="3045718" y="1154415"/>
                </a:lnTo>
                <a:lnTo>
                  <a:pt x="356337" y="1154415"/>
                </a:lnTo>
                <a:lnTo>
                  <a:pt x="307985" y="1157668"/>
                </a:lnTo>
                <a:lnTo>
                  <a:pt x="261610" y="1167144"/>
                </a:lnTo>
                <a:lnTo>
                  <a:pt x="217637" y="1182418"/>
                </a:lnTo>
                <a:lnTo>
                  <a:pt x="176489" y="1203066"/>
                </a:lnTo>
                <a:lnTo>
                  <a:pt x="138592" y="1228663"/>
                </a:lnTo>
                <a:lnTo>
                  <a:pt x="104370" y="1258785"/>
                </a:lnTo>
                <a:lnTo>
                  <a:pt x="74248" y="1293007"/>
                </a:lnTo>
                <a:lnTo>
                  <a:pt x="48651" y="1330904"/>
                </a:lnTo>
                <a:lnTo>
                  <a:pt x="28003" y="1372051"/>
                </a:lnTo>
                <a:lnTo>
                  <a:pt x="12729" y="1416025"/>
                </a:lnTo>
                <a:lnTo>
                  <a:pt x="3253" y="1462400"/>
                </a:lnTo>
                <a:lnTo>
                  <a:pt x="0" y="1510751"/>
                </a:lnTo>
                <a:lnTo>
                  <a:pt x="0" y="3415798"/>
                </a:lnTo>
                <a:lnTo>
                  <a:pt x="3253" y="3464150"/>
                </a:lnTo>
                <a:lnTo>
                  <a:pt x="12729" y="3510525"/>
                </a:lnTo>
                <a:lnTo>
                  <a:pt x="28003" y="3554498"/>
                </a:lnTo>
                <a:lnTo>
                  <a:pt x="48651" y="3595646"/>
                </a:lnTo>
                <a:lnTo>
                  <a:pt x="74248" y="3633543"/>
                </a:lnTo>
                <a:lnTo>
                  <a:pt x="104370" y="3667765"/>
                </a:lnTo>
                <a:lnTo>
                  <a:pt x="138592" y="3697887"/>
                </a:lnTo>
                <a:lnTo>
                  <a:pt x="176489" y="3723484"/>
                </a:lnTo>
                <a:lnTo>
                  <a:pt x="217637" y="3744132"/>
                </a:lnTo>
                <a:lnTo>
                  <a:pt x="261610" y="3759407"/>
                </a:lnTo>
                <a:lnTo>
                  <a:pt x="307985" y="3768883"/>
                </a:lnTo>
                <a:lnTo>
                  <a:pt x="356337" y="3772136"/>
                </a:lnTo>
                <a:lnTo>
                  <a:pt x="3099055" y="3772136"/>
                </a:lnTo>
                <a:lnTo>
                  <a:pt x="3147407" y="3768883"/>
                </a:lnTo>
                <a:lnTo>
                  <a:pt x="3193781" y="3759406"/>
                </a:lnTo>
                <a:lnTo>
                  <a:pt x="3237755" y="3744132"/>
                </a:lnTo>
                <a:lnTo>
                  <a:pt x="3278902" y="3723484"/>
                </a:lnTo>
                <a:lnTo>
                  <a:pt x="3316799" y="3697886"/>
                </a:lnTo>
                <a:lnTo>
                  <a:pt x="3351021" y="3667764"/>
                </a:lnTo>
                <a:lnTo>
                  <a:pt x="3381143" y="3633543"/>
                </a:lnTo>
                <a:lnTo>
                  <a:pt x="3406740" y="3595646"/>
                </a:lnTo>
                <a:lnTo>
                  <a:pt x="3427388" y="3554498"/>
                </a:lnTo>
                <a:lnTo>
                  <a:pt x="3442663" y="3510525"/>
                </a:lnTo>
                <a:lnTo>
                  <a:pt x="3452139" y="3464150"/>
                </a:lnTo>
                <a:lnTo>
                  <a:pt x="3455392" y="3415798"/>
                </a:lnTo>
                <a:lnTo>
                  <a:pt x="3455392" y="1510751"/>
                </a:lnTo>
                <a:lnTo>
                  <a:pt x="3451624" y="1458963"/>
                </a:lnTo>
                <a:lnTo>
                  <a:pt x="3440679" y="1409567"/>
                </a:lnTo>
                <a:lnTo>
                  <a:pt x="3423097" y="1363061"/>
                </a:lnTo>
                <a:lnTo>
                  <a:pt x="3399415" y="1319946"/>
                </a:lnTo>
                <a:lnTo>
                  <a:pt x="3370174" y="1280722"/>
                </a:lnTo>
                <a:lnTo>
                  <a:pt x="3335912" y="1245888"/>
                </a:lnTo>
                <a:lnTo>
                  <a:pt x="3297168" y="1215944"/>
                </a:lnTo>
                <a:lnTo>
                  <a:pt x="3254482" y="1191389"/>
                </a:lnTo>
                <a:lnTo>
                  <a:pt x="332516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56322" y="6720078"/>
            <a:ext cx="2931795" cy="1170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9095" marR="5080" indent="-367030">
              <a:lnSpc>
                <a:spcPts val="4370"/>
              </a:lnSpc>
              <a:spcBef>
                <a:spcPts val="480"/>
              </a:spcBef>
            </a:pPr>
            <a:r>
              <a:rPr sz="3850" b="1" spc="-7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850" b="1" spc="-75" dirty="0">
                <a:solidFill>
                  <a:srgbClr val="FFFFFF"/>
                </a:solidFill>
                <a:latin typeface="Arial"/>
                <a:cs typeface="Arial"/>
              </a:rPr>
              <a:t>frame</a:t>
            </a:r>
            <a:r>
              <a:rPr sz="3850" b="1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b="1" spc="-3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850" b="1" spc="-9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75</a:t>
            </a:fld>
            <a:endParaRPr spc="-5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39410" y="1128626"/>
            <a:ext cx="40227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arrange()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254" y="2845851"/>
            <a:ext cx="111486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" dirty="0">
                <a:latin typeface="Calibri"/>
                <a:cs typeface="Calibri"/>
              </a:rPr>
              <a:t>Order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rows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smallest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largest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values.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91" y="3813015"/>
            <a:ext cx="1512887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815"/>
              </a:spcBef>
            </a:pPr>
            <a:r>
              <a:rPr sz="3850" spc="10" dirty="0">
                <a:latin typeface="Courier New"/>
                <a:cs typeface="Courier New"/>
              </a:rPr>
              <a:t>arrange(</a:t>
            </a:r>
            <a:r>
              <a:rPr sz="385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3850" spc="10" dirty="0">
                <a:latin typeface="Courier New"/>
                <a:cs typeface="Courier New"/>
              </a:rPr>
              <a:t>,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n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076" y="5442631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71129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921133" y="11286111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>
                <a:moveTo>
                  <a:pt x="0" y="0"/>
                </a:moveTo>
                <a:lnTo>
                  <a:pt x="1124934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7951" y="11286111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0"/>
                </a:moveTo>
                <a:lnTo>
                  <a:pt x="884373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14208" y="11286111"/>
            <a:ext cx="1738630" cy="0"/>
          </a:xfrm>
          <a:custGeom>
            <a:avLst/>
            <a:gdLst/>
            <a:ahLst/>
            <a:cxnLst/>
            <a:rect l="l" t="t" r="r" b="b"/>
            <a:pathLst>
              <a:path w="1738630">
                <a:moveTo>
                  <a:pt x="0" y="0"/>
                </a:moveTo>
                <a:lnTo>
                  <a:pt x="1738485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94577" y="11286111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82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27286" y="11286111"/>
            <a:ext cx="1566545" cy="0"/>
          </a:xfrm>
          <a:custGeom>
            <a:avLst/>
            <a:gdLst/>
            <a:ahLst/>
            <a:cxnLst/>
            <a:rect l="l" t="t" r="r" b="b"/>
            <a:pathLst>
              <a:path w="1566544">
                <a:moveTo>
                  <a:pt x="0" y="0"/>
                </a:moveTo>
                <a:lnTo>
                  <a:pt x="156598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879249" y="6135939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76</a:t>
            </a:fld>
            <a:endParaRPr spc="-5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09547" y="1128626"/>
            <a:ext cx="26771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desc()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254" y="2845851"/>
            <a:ext cx="103587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0" dirty="0">
                <a:latin typeface="Calibri"/>
                <a:cs typeface="Calibri"/>
              </a:rPr>
              <a:t>Changes </a:t>
            </a:r>
            <a:r>
              <a:rPr sz="4950" spc="60" dirty="0">
                <a:latin typeface="Calibri"/>
                <a:cs typeface="Calibri"/>
              </a:rPr>
              <a:t>ordering</a:t>
            </a:r>
            <a:r>
              <a:rPr sz="4950" spc="-825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45" dirty="0">
                <a:latin typeface="Calibri"/>
                <a:cs typeface="Calibri"/>
              </a:rPr>
              <a:t>largest </a:t>
            </a:r>
            <a:r>
              <a:rPr sz="4950" spc="5" dirty="0">
                <a:latin typeface="Calibri"/>
                <a:cs typeface="Calibri"/>
              </a:rPr>
              <a:t>to </a:t>
            </a:r>
            <a:r>
              <a:rPr sz="4950" spc="75" dirty="0">
                <a:latin typeface="Calibri"/>
                <a:cs typeface="Calibri"/>
              </a:rPr>
              <a:t>smallest.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91" y="3813015"/>
            <a:ext cx="15128875" cy="133350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815"/>
              </a:spcBef>
            </a:pPr>
            <a:r>
              <a:rPr sz="3850" spc="15" dirty="0">
                <a:latin typeface="Courier New"/>
                <a:cs typeface="Courier New"/>
              </a:rPr>
              <a:t>arrange(babynames,</a:t>
            </a:r>
            <a:r>
              <a:rPr sz="3850" spc="5" dirty="0">
                <a:latin typeface="Courier New"/>
                <a:cs typeface="Courier New"/>
              </a:rPr>
              <a:t> 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desc(</a:t>
            </a:r>
            <a:r>
              <a:rPr sz="3850" spc="15" dirty="0">
                <a:latin typeface="Courier New"/>
                <a:cs typeface="Courier New"/>
              </a:rPr>
              <a:t>n</a:t>
            </a:r>
            <a:r>
              <a:rPr sz="3850" spc="1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r>
              <a:rPr sz="3850" spc="15" dirty="0">
                <a:latin typeface="Courier New"/>
                <a:cs typeface="Courier New"/>
              </a:rPr>
              <a:t>)</a:t>
            </a:r>
            <a:endParaRPr sz="3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3076" y="5442631"/>
            <a:ext cx="25673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90" dirty="0">
                <a:solidFill>
                  <a:srgbClr val="A6AAA9"/>
                </a:solidFill>
                <a:latin typeface="Calibri"/>
                <a:cs typeface="Calibri"/>
              </a:rPr>
              <a:t>babynames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1007" y="7249429"/>
            <a:ext cx="622300" cy="382270"/>
          </a:xfrm>
          <a:custGeom>
            <a:avLst/>
            <a:gdLst/>
            <a:ahLst/>
            <a:cxnLst/>
            <a:rect l="l" t="t" r="r" b="b"/>
            <a:pathLst>
              <a:path w="622300" h="382270">
                <a:moveTo>
                  <a:pt x="357634" y="0"/>
                </a:moveTo>
                <a:lnTo>
                  <a:pt x="357634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4" y="247817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71129" y="6156880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0921133" y="11286111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>
                <a:moveTo>
                  <a:pt x="0" y="0"/>
                </a:moveTo>
                <a:lnTo>
                  <a:pt x="1124934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87951" y="11286111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4">
                <a:moveTo>
                  <a:pt x="0" y="0"/>
                </a:moveTo>
                <a:lnTo>
                  <a:pt x="884373" y="0"/>
                </a:lnTo>
              </a:path>
            </a:pathLst>
          </a:custGeom>
          <a:ln w="4489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14208" y="11286111"/>
            <a:ext cx="1738630" cy="0"/>
          </a:xfrm>
          <a:custGeom>
            <a:avLst/>
            <a:gdLst/>
            <a:ahLst/>
            <a:cxnLst/>
            <a:rect l="l" t="t" r="r" b="b"/>
            <a:pathLst>
              <a:path w="1738630">
                <a:moveTo>
                  <a:pt x="0" y="0"/>
                </a:moveTo>
                <a:lnTo>
                  <a:pt x="1738485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94577" y="11286111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>
                <a:moveTo>
                  <a:pt x="0" y="0"/>
                </a:moveTo>
                <a:lnTo>
                  <a:pt x="119082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27286" y="11286111"/>
            <a:ext cx="1566545" cy="0"/>
          </a:xfrm>
          <a:custGeom>
            <a:avLst/>
            <a:gdLst/>
            <a:ahLst/>
            <a:cxnLst/>
            <a:rect l="l" t="t" r="r" b="b"/>
            <a:pathLst>
              <a:path w="1566544">
                <a:moveTo>
                  <a:pt x="0" y="0"/>
                </a:moveTo>
                <a:lnTo>
                  <a:pt x="1565986" y="0"/>
                </a:lnTo>
              </a:path>
            </a:pathLst>
          </a:custGeom>
          <a:ln w="44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0879249" y="6135939"/>
          <a:ext cx="6715757" cy="510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5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2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33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</a:t>
                      </a:r>
                      <a:endParaRPr sz="33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9655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15" dirty="0">
                          <a:latin typeface="Calibri"/>
                          <a:cs typeface="Calibri"/>
                        </a:rPr>
                        <a:t>William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9532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0.0805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41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175" dirty="0">
                          <a:latin typeface="Calibri"/>
                          <a:cs typeface="Calibri"/>
                        </a:rPr>
                        <a:t>John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8769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0.081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155" dirty="0">
                          <a:latin typeface="Calibri"/>
                          <a:cs typeface="Calibri"/>
                        </a:rPr>
                        <a:t>James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5927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0.0501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40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60" dirty="0">
                          <a:latin typeface="Calibri"/>
                          <a:cs typeface="Calibri"/>
                        </a:rPr>
                        <a:t>Charles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5348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0.0451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541"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1880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dirty="0">
                          <a:latin typeface="Calibri"/>
                          <a:cs typeface="Calibri"/>
                        </a:rPr>
                        <a:t>M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15" dirty="0">
                          <a:latin typeface="Calibri"/>
                          <a:cs typeface="Calibri"/>
                        </a:rPr>
                        <a:t>Garrett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5" dirty="0">
                          <a:latin typeface="Calibri"/>
                          <a:cs typeface="Calibri"/>
                        </a:rPr>
                        <a:t>13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3300" spc="-30" dirty="0">
                          <a:latin typeface="Calibri"/>
                          <a:cs typeface="Calibri"/>
                        </a:rPr>
                        <a:t>0.0001</a:t>
                      </a:r>
                      <a:endParaRPr sz="3300">
                        <a:latin typeface="Calibri"/>
                        <a:cs typeface="Calibri"/>
                      </a:endParaRPr>
                    </a:p>
                  </a:txBody>
                  <a:tcPr marL="0" marR="0" marT="93345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92B573">
                        <a:alpha val="250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77</a:t>
            </a:fld>
            <a:endParaRPr spc="-5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17416" y="1013446"/>
            <a:ext cx="36728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65" dirty="0">
                <a:solidFill>
                  <a:srgbClr val="005493"/>
                </a:solidFill>
                <a:latin typeface="Calibri"/>
                <a:cs typeface="Calibri"/>
              </a:rPr>
              <a:t>Help</a:t>
            </a:r>
            <a:r>
              <a:rPr sz="825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8250" spc="110" dirty="0">
                <a:solidFill>
                  <a:srgbClr val="005493"/>
                </a:solidFill>
                <a:latin typeface="Calibri"/>
                <a:cs typeface="Calibri"/>
              </a:rPr>
              <a:t>me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78</a:t>
            </a:fld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5819583" y="4426955"/>
            <a:ext cx="8176259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100"/>
              </a:spcBef>
            </a:pP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smallest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value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49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95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4950" spc="-195" dirty="0">
                <a:solidFill>
                  <a:srgbClr val="005493"/>
                </a:solidFill>
                <a:latin typeface="Calibri"/>
                <a:cs typeface="Calibri"/>
              </a:rPr>
              <a:t>?  </a:t>
            </a:r>
            <a:r>
              <a:rPr sz="495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4950" spc="105" dirty="0">
                <a:solidFill>
                  <a:srgbClr val="005493"/>
                </a:solidFill>
                <a:latin typeface="Calibri"/>
                <a:cs typeface="Calibri"/>
              </a:rPr>
              <a:t>is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4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dirty="0">
                <a:solidFill>
                  <a:srgbClr val="005493"/>
                </a:solidFill>
                <a:latin typeface="Calibri"/>
                <a:cs typeface="Calibri"/>
              </a:rPr>
              <a:t>largest?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51" y="0"/>
                </a:lnTo>
                <a:lnTo>
                  <a:pt x="18213751" y="8499674"/>
                </a:lnTo>
                <a:lnTo>
                  <a:pt x="0" y="84996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48" y="0"/>
                </a:lnTo>
                <a:lnTo>
                  <a:pt x="18213748" y="8499671"/>
                </a:lnTo>
                <a:lnTo>
                  <a:pt x="0" y="8499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1922" y="898267"/>
            <a:ext cx="8507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arrange(babynames, </a:t>
            </a:r>
            <a:r>
              <a:rPr sz="4100" spc="10" dirty="0">
                <a:latin typeface="Courier New"/>
                <a:cs typeface="Courier New"/>
              </a:rPr>
              <a:t>n,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79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82872" y="1759108"/>
          <a:ext cx="10694669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4070985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52374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Aaban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29768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Aareon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52374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Aaris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4975860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Abdulazeez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Abdulhadi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Abdulhamid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Abdulkadir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2007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Abdulraheem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904240" algn="l"/>
                          <a:tab pos="2940050" algn="l"/>
                          <a:tab pos="3618865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200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Abdulrahim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2.259872e-06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5575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1,924,655 more</a:t>
                      </a:r>
                      <a:r>
                        <a:rPr sz="2950" spc="-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3652" y="3158421"/>
            <a:ext cx="14512612" cy="7773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6040" y="1233781"/>
            <a:ext cx="15030450" cy="12674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51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51" y="0"/>
                </a:lnTo>
                <a:lnTo>
                  <a:pt x="18213751" y="8499674"/>
                </a:lnTo>
                <a:lnTo>
                  <a:pt x="0" y="849967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320" y="681947"/>
            <a:ext cx="18214340" cy="8500110"/>
          </a:xfrm>
          <a:custGeom>
            <a:avLst/>
            <a:gdLst/>
            <a:ahLst/>
            <a:cxnLst/>
            <a:rect l="l" t="t" r="r" b="b"/>
            <a:pathLst>
              <a:path w="18214340" h="8500110">
                <a:moveTo>
                  <a:pt x="0" y="0"/>
                </a:moveTo>
                <a:lnTo>
                  <a:pt x="18213748" y="0"/>
                </a:lnTo>
                <a:lnTo>
                  <a:pt x="18213748" y="8499671"/>
                </a:lnTo>
                <a:lnTo>
                  <a:pt x="0" y="8499671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1922" y="898267"/>
            <a:ext cx="8507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arrange(babynames,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desc(n))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80</a:t>
            </a:fld>
            <a:endParaRPr spc="-5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82872" y="1759108"/>
          <a:ext cx="9345930" cy="7151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8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1583055" algn="l"/>
                          <a:tab pos="3166110" algn="l"/>
                        </a:tabLst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yea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x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prop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99680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0.05483609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96211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0.05521159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94763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0.05102057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1957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92726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0.04238659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392804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Robert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91646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0.04934237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F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Linda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91010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0.05184281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1956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90623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0.04225479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</a:tabLst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1958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90517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0.04203881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678180" algn="l"/>
                          <a:tab pos="2713990" algn="l"/>
                          <a:tab pos="3618865" algn="l"/>
                        </a:tabLst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194</a:t>
                      </a: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	M	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James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88588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0.04969679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31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5"/>
                        </a:spcBef>
                        <a:tabLst>
                          <a:tab pos="904240" algn="l"/>
                          <a:tab pos="2940050" algn="l"/>
                        </a:tabLst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	1954	</a:t>
                      </a: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950" spc="-8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Michael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88493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0.04279403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 1,924,655</a:t>
                      </a:r>
                      <a:r>
                        <a:rPr sz="2950" spc="-4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7048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575" y="4154712"/>
            <a:ext cx="451802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15" dirty="0">
                <a:solidFill>
                  <a:srgbClr val="F0F0F0"/>
                </a:solidFill>
                <a:latin typeface="Calibri"/>
                <a:cs typeface="Calibri"/>
              </a:rPr>
              <a:t>%&gt;%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3159978"/>
            <a:ext cx="17617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filter(babynames, 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8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82</a:t>
            </a:fld>
            <a:endParaRPr spc="-5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57222" y="4031290"/>
          <a:ext cx="12629513" cy="2371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select(boys_2015,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name,</a:t>
                      </a:r>
                      <a:r>
                        <a:rPr sz="41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n)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arrange(boys_2015,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desc(n))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5197" y="1128626"/>
            <a:ext cx="24384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2034" y="7107502"/>
            <a:ext cx="17069435" cy="313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760" indent="-6070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620395" algn="l"/>
              </a:tabLst>
            </a:pPr>
            <a:r>
              <a:rPr sz="4950" spc="50" dirty="0">
                <a:latin typeface="Calibri"/>
                <a:cs typeface="Calibri"/>
              </a:rPr>
              <a:t>Filter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babynames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5" dirty="0">
                <a:latin typeface="Calibri"/>
                <a:cs typeface="Calibri"/>
              </a:rPr>
              <a:t>to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just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boys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born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in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55" dirty="0">
                <a:latin typeface="Calibri"/>
                <a:cs typeface="Calibri"/>
              </a:rPr>
              <a:t>2015</a:t>
            </a:r>
            <a:endParaRPr sz="4950">
              <a:latin typeface="Calibri"/>
              <a:cs typeface="Calibri"/>
            </a:endParaRPr>
          </a:p>
          <a:p>
            <a:pPr marL="619760" indent="-607060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620395" algn="l"/>
              </a:tabLst>
            </a:pPr>
            <a:r>
              <a:rPr sz="4950" spc="100" dirty="0">
                <a:latin typeface="Calibri"/>
                <a:cs typeface="Calibri"/>
              </a:rPr>
              <a:t>Select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name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n</a:t>
            </a:r>
            <a:r>
              <a:rPr sz="4950" spc="-12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columns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from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5" dirty="0">
                <a:latin typeface="Calibri"/>
                <a:cs typeface="Calibri"/>
              </a:rPr>
              <a:t>result</a:t>
            </a:r>
            <a:endParaRPr sz="4950">
              <a:latin typeface="Calibri"/>
              <a:cs typeface="Calibri"/>
            </a:endParaRPr>
          </a:p>
          <a:p>
            <a:pPr marL="452120" marR="5080" indent="-439420">
              <a:lnSpc>
                <a:spcPct val="104099"/>
              </a:lnSpc>
              <a:buAutoNum type="arabicPeriod"/>
              <a:tabLst>
                <a:tab pos="620395" algn="l"/>
              </a:tabLst>
            </a:pPr>
            <a:r>
              <a:rPr sz="4950" dirty="0">
                <a:latin typeface="Calibri"/>
                <a:cs typeface="Calibri"/>
              </a:rPr>
              <a:t>Arrange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those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columns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so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most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popular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names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appear  </a:t>
            </a:r>
            <a:r>
              <a:rPr sz="4950" spc="30" dirty="0">
                <a:latin typeface="Calibri"/>
                <a:cs typeface="Calibri"/>
              </a:rPr>
              <a:t>near the</a:t>
            </a:r>
            <a:r>
              <a:rPr sz="4950" spc="-29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top.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942288"/>
            <a:ext cx="18214340" cy="3711575"/>
          </a:xfrm>
          <a:custGeom>
            <a:avLst/>
            <a:gdLst/>
            <a:ahLst/>
            <a:cxnLst/>
            <a:rect l="l" t="t" r="r" b="b"/>
            <a:pathLst>
              <a:path w="18214340" h="3711575">
                <a:moveTo>
                  <a:pt x="0" y="0"/>
                </a:moveTo>
                <a:lnTo>
                  <a:pt x="18213749" y="0"/>
                </a:lnTo>
                <a:lnTo>
                  <a:pt x="18213749" y="3711089"/>
                </a:lnTo>
                <a:lnTo>
                  <a:pt x="0" y="3711089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3159978"/>
            <a:ext cx="176180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filter(babynames, 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</a:t>
            </a:r>
            <a:r>
              <a:rPr sz="4100" spc="7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"M")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83</a:t>
            </a:fld>
            <a:endParaRPr spc="-5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57222" y="4031290"/>
          <a:ext cx="12639672" cy="2371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1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select(</a:t>
                      </a:r>
                      <a:r>
                        <a:rPr sz="4100" spc="1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name,</a:t>
                      </a:r>
                      <a:r>
                        <a:rPr sz="41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n)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254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1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5" dirty="0">
                          <a:latin typeface="Courier New"/>
                          <a:cs typeface="Courier New"/>
                        </a:rPr>
                        <a:t>&lt;-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arrange(</a:t>
                      </a:r>
                      <a:r>
                        <a:rPr sz="4100" spc="10" dirty="0">
                          <a:solidFill>
                            <a:srgbClr val="00882B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r>
                        <a:rPr sz="4100" spc="10" dirty="0">
                          <a:latin typeface="Courier New"/>
                          <a:cs typeface="Courier New"/>
                        </a:rPr>
                        <a:t>,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latin typeface="Courier New"/>
                          <a:cs typeface="Courier New"/>
                        </a:rPr>
                        <a:t>desc(n))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5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4100" spc="10" dirty="0">
                          <a:solidFill>
                            <a:srgbClr val="FF2600"/>
                          </a:solidFill>
                          <a:latin typeface="Courier New"/>
                          <a:cs typeface="Courier New"/>
                        </a:rPr>
                        <a:t>boys_2015</a:t>
                      </a:r>
                      <a:endParaRPr sz="4100">
                        <a:latin typeface="Courier New"/>
                        <a:cs typeface="Courier New"/>
                      </a:endParaRPr>
                    </a:p>
                  </a:txBody>
                  <a:tcPr marL="0" marR="0" marT="1047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35197" y="1128626"/>
            <a:ext cx="24384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84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945174" y="2942288"/>
            <a:ext cx="18214340" cy="195072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65810" marR="3756660" indent="-622300">
              <a:lnSpc>
                <a:spcPts val="6680"/>
              </a:lnSpc>
              <a:spcBef>
                <a:spcPts val="509"/>
              </a:spcBef>
            </a:pPr>
            <a:r>
              <a:rPr sz="4050" spc="10" dirty="0">
                <a:latin typeface="Courier New"/>
                <a:cs typeface="Courier New"/>
              </a:rPr>
              <a:t>arrange(select(filter(babynames, </a:t>
            </a:r>
            <a:r>
              <a:rPr sz="4050" spc="15" dirty="0">
                <a:latin typeface="Courier New"/>
                <a:cs typeface="Courier New"/>
              </a:rPr>
              <a:t>year == </a:t>
            </a:r>
            <a:r>
              <a:rPr sz="4050" spc="10" dirty="0">
                <a:latin typeface="Courier New"/>
                <a:cs typeface="Courier New"/>
              </a:rPr>
              <a:t>2015,  </a:t>
            </a:r>
            <a:r>
              <a:rPr sz="4050" spc="15" dirty="0">
                <a:latin typeface="Courier New"/>
                <a:cs typeface="Courier New"/>
              </a:rPr>
              <a:t>sex == </a:t>
            </a:r>
            <a:r>
              <a:rPr sz="4050" spc="10" dirty="0">
                <a:latin typeface="Courier New"/>
                <a:cs typeface="Courier New"/>
              </a:rPr>
              <a:t>"M"), name, </a:t>
            </a:r>
            <a:r>
              <a:rPr sz="4050" spc="15" dirty="0">
                <a:latin typeface="Courier New"/>
                <a:cs typeface="Courier New"/>
              </a:rPr>
              <a:t>n), desc(n))</a:t>
            </a:r>
            <a:endParaRPr sz="40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5"/>
              </a:spcBef>
            </a:pPr>
            <a:r>
              <a:rPr spc="409" dirty="0"/>
              <a:t>S</a:t>
            </a:r>
            <a:r>
              <a:rPr spc="-100" dirty="0"/>
              <a:t>t</a:t>
            </a:r>
            <a:r>
              <a:rPr spc="150" dirty="0"/>
              <a:t>eps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4609" y="2947857"/>
            <a:ext cx="7062470" cy="3886200"/>
          </a:xfrm>
          <a:custGeom>
            <a:avLst/>
            <a:gdLst/>
            <a:ahLst/>
            <a:cxnLst/>
            <a:rect l="l" t="t" r="r" b="b"/>
            <a:pathLst>
              <a:path w="7062470" h="3886200">
                <a:moveTo>
                  <a:pt x="3939438" y="3873500"/>
                </a:moveTo>
                <a:lnTo>
                  <a:pt x="3122507" y="3873500"/>
                </a:lnTo>
                <a:lnTo>
                  <a:pt x="3173414" y="3886200"/>
                </a:lnTo>
                <a:lnTo>
                  <a:pt x="3888531" y="3886200"/>
                </a:lnTo>
                <a:lnTo>
                  <a:pt x="3939438" y="3873500"/>
                </a:lnTo>
                <a:close/>
              </a:path>
              <a:path w="7062470" h="3886200">
                <a:moveTo>
                  <a:pt x="4142289" y="3860800"/>
                </a:moveTo>
                <a:lnTo>
                  <a:pt x="2919655" y="3860800"/>
                </a:lnTo>
                <a:lnTo>
                  <a:pt x="2970234" y="3873500"/>
                </a:lnTo>
                <a:lnTo>
                  <a:pt x="4091710" y="3873500"/>
                </a:lnTo>
                <a:lnTo>
                  <a:pt x="4142289" y="3860800"/>
                </a:lnTo>
                <a:close/>
              </a:path>
              <a:path w="7062470" h="3886200">
                <a:moveTo>
                  <a:pt x="4243128" y="3848100"/>
                </a:moveTo>
                <a:lnTo>
                  <a:pt x="2818816" y="3848100"/>
                </a:lnTo>
                <a:lnTo>
                  <a:pt x="2869180" y="3860800"/>
                </a:lnTo>
                <a:lnTo>
                  <a:pt x="4192765" y="3860800"/>
                </a:lnTo>
                <a:lnTo>
                  <a:pt x="4243128" y="3848100"/>
                </a:lnTo>
                <a:close/>
              </a:path>
              <a:path w="7062470" h="3886200">
                <a:moveTo>
                  <a:pt x="4343484" y="3835400"/>
                </a:moveTo>
                <a:lnTo>
                  <a:pt x="2718461" y="3835400"/>
                </a:lnTo>
                <a:lnTo>
                  <a:pt x="2768574" y="3848100"/>
                </a:lnTo>
                <a:lnTo>
                  <a:pt x="4293371" y="3848100"/>
                </a:lnTo>
                <a:lnTo>
                  <a:pt x="4343484" y="3835400"/>
                </a:lnTo>
                <a:close/>
              </a:path>
              <a:path w="7062470" h="3886200">
                <a:moveTo>
                  <a:pt x="4443287" y="3822700"/>
                </a:moveTo>
                <a:lnTo>
                  <a:pt x="2618658" y="3822700"/>
                </a:lnTo>
                <a:lnTo>
                  <a:pt x="2668486" y="3835400"/>
                </a:lnTo>
                <a:lnTo>
                  <a:pt x="4393459" y="3835400"/>
                </a:lnTo>
                <a:lnTo>
                  <a:pt x="4443287" y="3822700"/>
                </a:lnTo>
                <a:close/>
              </a:path>
              <a:path w="7062470" h="3886200">
                <a:moveTo>
                  <a:pt x="4591804" y="3797300"/>
                </a:moveTo>
                <a:lnTo>
                  <a:pt x="2470141" y="3797300"/>
                </a:lnTo>
                <a:lnTo>
                  <a:pt x="2568985" y="3822700"/>
                </a:lnTo>
                <a:lnTo>
                  <a:pt x="4492959" y="3822700"/>
                </a:lnTo>
                <a:lnTo>
                  <a:pt x="4591804" y="3797300"/>
                </a:lnTo>
                <a:close/>
              </a:path>
              <a:path w="7062470" h="3886200">
                <a:moveTo>
                  <a:pt x="4738690" y="3771900"/>
                </a:moveTo>
                <a:lnTo>
                  <a:pt x="2323255" y="3771900"/>
                </a:lnTo>
                <a:lnTo>
                  <a:pt x="2420986" y="3797300"/>
                </a:lnTo>
                <a:lnTo>
                  <a:pt x="4640959" y="3797300"/>
                </a:lnTo>
                <a:lnTo>
                  <a:pt x="4738690" y="3771900"/>
                </a:lnTo>
                <a:close/>
              </a:path>
              <a:path w="7062470" h="3886200">
                <a:moveTo>
                  <a:pt x="4931597" y="152400"/>
                </a:moveTo>
                <a:lnTo>
                  <a:pt x="2130347" y="152400"/>
                </a:lnTo>
                <a:lnTo>
                  <a:pt x="1802397" y="241300"/>
                </a:lnTo>
                <a:lnTo>
                  <a:pt x="1756687" y="266700"/>
                </a:lnTo>
                <a:lnTo>
                  <a:pt x="1577039" y="317500"/>
                </a:lnTo>
                <a:lnTo>
                  <a:pt x="1532968" y="342900"/>
                </a:lnTo>
                <a:lnTo>
                  <a:pt x="1445898" y="368300"/>
                </a:lnTo>
                <a:lnTo>
                  <a:pt x="1402915" y="393700"/>
                </a:lnTo>
                <a:lnTo>
                  <a:pt x="1360312" y="406400"/>
                </a:lnTo>
                <a:lnTo>
                  <a:pt x="1318097" y="431800"/>
                </a:lnTo>
                <a:lnTo>
                  <a:pt x="1276280" y="444500"/>
                </a:lnTo>
                <a:lnTo>
                  <a:pt x="1234868" y="469900"/>
                </a:lnTo>
                <a:lnTo>
                  <a:pt x="1193871" y="482600"/>
                </a:lnTo>
                <a:lnTo>
                  <a:pt x="1153297" y="508000"/>
                </a:lnTo>
                <a:lnTo>
                  <a:pt x="1113154" y="520700"/>
                </a:lnTo>
                <a:lnTo>
                  <a:pt x="1034198" y="571500"/>
                </a:lnTo>
                <a:lnTo>
                  <a:pt x="986655" y="596900"/>
                </a:lnTo>
                <a:lnTo>
                  <a:pt x="940230" y="622300"/>
                </a:lnTo>
                <a:lnTo>
                  <a:pt x="894925" y="647700"/>
                </a:lnTo>
                <a:lnTo>
                  <a:pt x="850738" y="673100"/>
                </a:lnTo>
                <a:lnTo>
                  <a:pt x="807670" y="711200"/>
                </a:lnTo>
                <a:lnTo>
                  <a:pt x="765720" y="736600"/>
                </a:lnTo>
                <a:lnTo>
                  <a:pt x="724889" y="762000"/>
                </a:lnTo>
                <a:lnTo>
                  <a:pt x="685177" y="787400"/>
                </a:lnTo>
                <a:lnTo>
                  <a:pt x="646583" y="825500"/>
                </a:lnTo>
                <a:lnTo>
                  <a:pt x="609108" y="850900"/>
                </a:lnTo>
                <a:lnTo>
                  <a:pt x="572752" y="876300"/>
                </a:lnTo>
                <a:lnTo>
                  <a:pt x="537514" y="914400"/>
                </a:lnTo>
                <a:lnTo>
                  <a:pt x="503395" y="939800"/>
                </a:lnTo>
                <a:lnTo>
                  <a:pt x="470395" y="977900"/>
                </a:lnTo>
                <a:lnTo>
                  <a:pt x="438513" y="1003300"/>
                </a:lnTo>
                <a:lnTo>
                  <a:pt x="407750" y="1041400"/>
                </a:lnTo>
                <a:lnTo>
                  <a:pt x="378105" y="1066800"/>
                </a:lnTo>
                <a:lnTo>
                  <a:pt x="349580" y="1104900"/>
                </a:lnTo>
                <a:lnTo>
                  <a:pt x="322173" y="1130300"/>
                </a:lnTo>
                <a:lnTo>
                  <a:pt x="295884" y="1168400"/>
                </a:lnTo>
                <a:lnTo>
                  <a:pt x="270714" y="1193800"/>
                </a:lnTo>
                <a:lnTo>
                  <a:pt x="246663" y="1231900"/>
                </a:lnTo>
                <a:lnTo>
                  <a:pt x="223731" y="1257300"/>
                </a:lnTo>
                <a:lnTo>
                  <a:pt x="201917" y="1295400"/>
                </a:lnTo>
                <a:lnTo>
                  <a:pt x="181222" y="1333500"/>
                </a:lnTo>
                <a:lnTo>
                  <a:pt x="161645" y="1358900"/>
                </a:lnTo>
                <a:lnTo>
                  <a:pt x="143188" y="1397000"/>
                </a:lnTo>
                <a:lnTo>
                  <a:pt x="125848" y="1435100"/>
                </a:lnTo>
                <a:lnTo>
                  <a:pt x="109628" y="1460500"/>
                </a:lnTo>
                <a:lnTo>
                  <a:pt x="94526" y="1498600"/>
                </a:lnTo>
                <a:lnTo>
                  <a:pt x="80543" y="1536700"/>
                </a:lnTo>
                <a:lnTo>
                  <a:pt x="67678" y="1562100"/>
                </a:lnTo>
                <a:lnTo>
                  <a:pt x="55932" y="1600200"/>
                </a:lnTo>
                <a:lnTo>
                  <a:pt x="45305" y="1638300"/>
                </a:lnTo>
                <a:lnTo>
                  <a:pt x="35797" y="1663700"/>
                </a:lnTo>
                <a:lnTo>
                  <a:pt x="27407" y="1701800"/>
                </a:lnTo>
                <a:lnTo>
                  <a:pt x="20135" y="1739900"/>
                </a:lnTo>
                <a:lnTo>
                  <a:pt x="13983" y="1778000"/>
                </a:lnTo>
                <a:lnTo>
                  <a:pt x="8949" y="1803400"/>
                </a:lnTo>
                <a:lnTo>
                  <a:pt x="5033" y="1841500"/>
                </a:lnTo>
                <a:lnTo>
                  <a:pt x="2237" y="1879600"/>
                </a:lnTo>
                <a:lnTo>
                  <a:pt x="559" y="1905000"/>
                </a:lnTo>
                <a:lnTo>
                  <a:pt x="0" y="1943100"/>
                </a:lnTo>
                <a:lnTo>
                  <a:pt x="559" y="1981200"/>
                </a:lnTo>
                <a:lnTo>
                  <a:pt x="2237" y="2019300"/>
                </a:lnTo>
                <a:lnTo>
                  <a:pt x="5033" y="2044700"/>
                </a:lnTo>
                <a:lnTo>
                  <a:pt x="8949" y="2082800"/>
                </a:lnTo>
                <a:lnTo>
                  <a:pt x="13983" y="2120900"/>
                </a:lnTo>
                <a:lnTo>
                  <a:pt x="20135" y="2159000"/>
                </a:lnTo>
                <a:lnTo>
                  <a:pt x="27407" y="2184400"/>
                </a:lnTo>
                <a:lnTo>
                  <a:pt x="35797" y="2222500"/>
                </a:lnTo>
                <a:lnTo>
                  <a:pt x="45305" y="2260600"/>
                </a:lnTo>
                <a:lnTo>
                  <a:pt x="55932" y="2286000"/>
                </a:lnTo>
                <a:lnTo>
                  <a:pt x="67678" y="2324100"/>
                </a:lnTo>
                <a:lnTo>
                  <a:pt x="80543" y="2362200"/>
                </a:lnTo>
                <a:lnTo>
                  <a:pt x="94526" y="2400300"/>
                </a:lnTo>
                <a:lnTo>
                  <a:pt x="109628" y="2425700"/>
                </a:lnTo>
                <a:lnTo>
                  <a:pt x="125848" y="2463800"/>
                </a:lnTo>
                <a:lnTo>
                  <a:pt x="143188" y="2501900"/>
                </a:lnTo>
                <a:lnTo>
                  <a:pt x="161645" y="2527300"/>
                </a:lnTo>
                <a:lnTo>
                  <a:pt x="181222" y="2565400"/>
                </a:lnTo>
                <a:lnTo>
                  <a:pt x="201917" y="2590800"/>
                </a:lnTo>
                <a:lnTo>
                  <a:pt x="223731" y="2628900"/>
                </a:lnTo>
                <a:lnTo>
                  <a:pt x="246663" y="2667000"/>
                </a:lnTo>
                <a:lnTo>
                  <a:pt x="270714" y="2692400"/>
                </a:lnTo>
                <a:lnTo>
                  <a:pt x="295884" y="2730500"/>
                </a:lnTo>
                <a:lnTo>
                  <a:pt x="322173" y="2755900"/>
                </a:lnTo>
                <a:lnTo>
                  <a:pt x="349580" y="2794000"/>
                </a:lnTo>
                <a:lnTo>
                  <a:pt x="378105" y="2819400"/>
                </a:lnTo>
                <a:lnTo>
                  <a:pt x="407750" y="2857500"/>
                </a:lnTo>
                <a:lnTo>
                  <a:pt x="438513" y="2882900"/>
                </a:lnTo>
                <a:lnTo>
                  <a:pt x="470395" y="2921000"/>
                </a:lnTo>
                <a:lnTo>
                  <a:pt x="503395" y="2946400"/>
                </a:lnTo>
                <a:lnTo>
                  <a:pt x="537514" y="2984500"/>
                </a:lnTo>
                <a:lnTo>
                  <a:pt x="572752" y="3009900"/>
                </a:lnTo>
                <a:lnTo>
                  <a:pt x="609108" y="3035300"/>
                </a:lnTo>
                <a:lnTo>
                  <a:pt x="646583" y="3073400"/>
                </a:lnTo>
                <a:lnTo>
                  <a:pt x="685177" y="3098800"/>
                </a:lnTo>
                <a:lnTo>
                  <a:pt x="724889" y="3124200"/>
                </a:lnTo>
                <a:lnTo>
                  <a:pt x="765720" y="3162300"/>
                </a:lnTo>
                <a:lnTo>
                  <a:pt x="807670" y="3187700"/>
                </a:lnTo>
                <a:lnTo>
                  <a:pt x="850738" y="3213100"/>
                </a:lnTo>
                <a:lnTo>
                  <a:pt x="894925" y="3238500"/>
                </a:lnTo>
                <a:lnTo>
                  <a:pt x="940230" y="3263900"/>
                </a:lnTo>
                <a:lnTo>
                  <a:pt x="986655" y="3289300"/>
                </a:lnTo>
                <a:lnTo>
                  <a:pt x="1034198" y="3327400"/>
                </a:lnTo>
                <a:lnTo>
                  <a:pt x="1073451" y="3340100"/>
                </a:lnTo>
                <a:lnTo>
                  <a:pt x="1153297" y="3390900"/>
                </a:lnTo>
                <a:lnTo>
                  <a:pt x="1193871" y="3403600"/>
                </a:lnTo>
                <a:lnTo>
                  <a:pt x="1234868" y="3429000"/>
                </a:lnTo>
                <a:lnTo>
                  <a:pt x="1276280" y="3441700"/>
                </a:lnTo>
                <a:lnTo>
                  <a:pt x="1318097" y="3467100"/>
                </a:lnTo>
                <a:lnTo>
                  <a:pt x="1360312" y="3479800"/>
                </a:lnTo>
                <a:lnTo>
                  <a:pt x="1402915" y="3505200"/>
                </a:lnTo>
                <a:lnTo>
                  <a:pt x="1489252" y="3530600"/>
                </a:lnTo>
                <a:lnTo>
                  <a:pt x="1532968" y="3556000"/>
                </a:lnTo>
                <a:lnTo>
                  <a:pt x="1666207" y="3594100"/>
                </a:lnTo>
                <a:lnTo>
                  <a:pt x="1711287" y="3619500"/>
                </a:lnTo>
                <a:lnTo>
                  <a:pt x="1756687" y="3632200"/>
                </a:lnTo>
                <a:lnTo>
                  <a:pt x="2274695" y="3771900"/>
                </a:lnTo>
                <a:lnTo>
                  <a:pt x="4787249" y="3771900"/>
                </a:lnTo>
                <a:lnTo>
                  <a:pt x="5305258" y="3632200"/>
                </a:lnTo>
                <a:lnTo>
                  <a:pt x="5350658" y="3619500"/>
                </a:lnTo>
                <a:lnTo>
                  <a:pt x="5395738" y="3594100"/>
                </a:lnTo>
                <a:lnTo>
                  <a:pt x="5528977" y="3556000"/>
                </a:lnTo>
                <a:lnTo>
                  <a:pt x="5572693" y="3530600"/>
                </a:lnTo>
                <a:lnTo>
                  <a:pt x="5659030" y="3505200"/>
                </a:lnTo>
                <a:lnTo>
                  <a:pt x="5701633" y="3479800"/>
                </a:lnTo>
                <a:lnTo>
                  <a:pt x="5743847" y="3467100"/>
                </a:lnTo>
                <a:lnTo>
                  <a:pt x="5785665" y="3441700"/>
                </a:lnTo>
                <a:lnTo>
                  <a:pt x="5827076" y="3429000"/>
                </a:lnTo>
                <a:lnTo>
                  <a:pt x="5868074" y="3403600"/>
                </a:lnTo>
                <a:lnTo>
                  <a:pt x="5908648" y="3390900"/>
                </a:lnTo>
                <a:lnTo>
                  <a:pt x="5988493" y="3340100"/>
                </a:lnTo>
                <a:lnTo>
                  <a:pt x="6027747" y="3327400"/>
                </a:lnTo>
                <a:lnTo>
                  <a:pt x="6075290" y="3289300"/>
                </a:lnTo>
                <a:lnTo>
                  <a:pt x="6121714" y="3263900"/>
                </a:lnTo>
                <a:lnTo>
                  <a:pt x="6167020" y="3238500"/>
                </a:lnTo>
                <a:lnTo>
                  <a:pt x="6211206" y="3213100"/>
                </a:lnTo>
                <a:lnTo>
                  <a:pt x="6254275" y="3187700"/>
                </a:lnTo>
                <a:lnTo>
                  <a:pt x="6296224" y="3162300"/>
                </a:lnTo>
                <a:lnTo>
                  <a:pt x="6337055" y="3124200"/>
                </a:lnTo>
                <a:lnTo>
                  <a:pt x="6376767" y="3098800"/>
                </a:lnTo>
                <a:lnTo>
                  <a:pt x="6415361" y="3073400"/>
                </a:lnTo>
                <a:lnTo>
                  <a:pt x="6452836" y="3035300"/>
                </a:lnTo>
                <a:lnTo>
                  <a:pt x="6489192" y="3009900"/>
                </a:lnTo>
                <a:lnTo>
                  <a:pt x="6524430" y="2984500"/>
                </a:lnTo>
                <a:lnTo>
                  <a:pt x="6558548" y="2946400"/>
                </a:lnTo>
                <a:lnTo>
                  <a:pt x="6591549" y="2921000"/>
                </a:lnTo>
                <a:lnTo>
                  <a:pt x="6623430" y="2882900"/>
                </a:lnTo>
                <a:lnTo>
                  <a:pt x="6654193" y="2857500"/>
                </a:lnTo>
                <a:lnTo>
                  <a:pt x="6683838" y="2819400"/>
                </a:lnTo>
                <a:lnTo>
                  <a:pt x="6712363" y="2794000"/>
                </a:lnTo>
                <a:lnTo>
                  <a:pt x="6739770" y="2755900"/>
                </a:lnTo>
                <a:lnTo>
                  <a:pt x="6766059" y="2730500"/>
                </a:lnTo>
                <a:lnTo>
                  <a:pt x="6791229" y="2692400"/>
                </a:lnTo>
                <a:lnTo>
                  <a:pt x="6815280" y="2667000"/>
                </a:lnTo>
                <a:lnTo>
                  <a:pt x="6838212" y="2628900"/>
                </a:lnTo>
                <a:lnTo>
                  <a:pt x="6860026" y="2590800"/>
                </a:lnTo>
                <a:lnTo>
                  <a:pt x="6880721" y="2565400"/>
                </a:lnTo>
                <a:lnTo>
                  <a:pt x="6900297" y="2527300"/>
                </a:lnTo>
                <a:lnTo>
                  <a:pt x="6918755" y="2501900"/>
                </a:lnTo>
                <a:lnTo>
                  <a:pt x="6936094" y="2463800"/>
                </a:lnTo>
                <a:lnTo>
                  <a:pt x="6952315" y="2425700"/>
                </a:lnTo>
                <a:lnTo>
                  <a:pt x="6967417" y="2400300"/>
                </a:lnTo>
                <a:lnTo>
                  <a:pt x="6981400" y="2362200"/>
                </a:lnTo>
                <a:lnTo>
                  <a:pt x="6994264" y="2324100"/>
                </a:lnTo>
                <a:lnTo>
                  <a:pt x="7006010" y="2286000"/>
                </a:lnTo>
                <a:lnTo>
                  <a:pt x="7016637" y="2260600"/>
                </a:lnTo>
                <a:lnTo>
                  <a:pt x="7026146" y="2222500"/>
                </a:lnTo>
                <a:lnTo>
                  <a:pt x="7034536" y="2184400"/>
                </a:lnTo>
                <a:lnTo>
                  <a:pt x="7041807" y="2159000"/>
                </a:lnTo>
                <a:lnTo>
                  <a:pt x="7047960" y="2120900"/>
                </a:lnTo>
                <a:lnTo>
                  <a:pt x="7052994" y="2082800"/>
                </a:lnTo>
                <a:lnTo>
                  <a:pt x="7056909" y="2044700"/>
                </a:lnTo>
                <a:lnTo>
                  <a:pt x="7059706" y="2019300"/>
                </a:lnTo>
                <a:lnTo>
                  <a:pt x="7061384" y="1981200"/>
                </a:lnTo>
                <a:lnTo>
                  <a:pt x="7061943" y="1943100"/>
                </a:lnTo>
                <a:lnTo>
                  <a:pt x="7061384" y="1905000"/>
                </a:lnTo>
                <a:lnTo>
                  <a:pt x="7059706" y="1879600"/>
                </a:lnTo>
                <a:lnTo>
                  <a:pt x="7056909" y="1841500"/>
                </a:lnTo>
                <a:lnTo>
                  <a:pt x="7052994" y="1803400"/>
                </a:lnTo>
                <a:lnTo>
                  <a:pt x="7047960" y="1778000"/>
                </a:lnTo>
                <a:lnTo>
                  <a:pt x="7041807" y="1739900"/>
                </a:lnTo>
                <a:lnTo>
                  <a:pt x="7034536" y="1701800"/>
                </a:lnTo>
                <a:lnTo>
                  <a:pt x="7026146" y="1663700"/>
                </a:lnTo>
                <a:lnTo>
                  <a:pt x="7016637" y="1638300"/>
                </a:lnTo>
                <a:lnTo>
                  <a:pt x="7006010" y="1600200"/>
                </a:lnTo>
                <a:lnTo>
                  <a:pt x="6994264" y="1562100"/>
                </a:lnTo>
                <a:lnTo>
                  <a:pt x="6981400" y="1536700"/>
                </a:lnTo>
                <a:lnTo>
                  <a:pt x="6967417" y="1498600"/>
                </a:lnTo>
                <a:lnTo>
                  <a:pt x="6952315" y="1460500"/>
                </a:lnTo>
                <a:lnTo>
                  <a:pt x="6936094" y="1435100"/>
                </a:lnTo>
                <a:lnTo>
                  <a:pt x="6918755" y="1397000"/>
                </a:lnTo>
                <a:lnTo>
                  <a:pt x="6900297" y="1358900"/>
                </a:lnTo>
                <a:lnTo>
                  <a:pt x="6880721" y="1333500"/>
                </a:lnTo>
                <a:lnTo>
                  <a:pt x="6860026" y="1295400"/>
                </a:lnTo>
                <a:lnTo>
                  <a:pt x="6838212" y="1257300"/>
                </a:lnTo>
                <a:lnTo>
                  <a:pt x="6815280" y="1231900"/>
                </a:lnTo>
                <a:lnTo>
                  <a:pt x="6791229" y="1193800"/>
                </a:lnTo>
                <a:lnTo>
                  <a:pt x="6766059" y="1168400"/>
                </a:lnTo>
                <a:lnTo>
                  <a:pt x="6739770" y="1130300"/>
                </a:lnTo>
                <a:lnTo>
                  <a:pt x="6712363" y="1104900"/>
                </a:lnTo>
                <a:lnTo>
                  <a:pt x="6683838" y="1066800"/>
                </a:lnTo>
                <a:lnTo>
                  <a:pt x="6654193" y="1041400"/>
                </a:lnTo>
                <a:lnTo>
                  <a:pt x="6623430" y="1003300"/>
                </a:lnTo>
                <a:lnTo>
                  <a:pt x="6591549" y="977900"/>
                </a:lnTo>
                <a:lnTo>
                  <a:pt x="6558548" y="939800"/>
                </a:lnTo>
                <a:lnTo>
                  <a:pt x="6524430" y="914400"/>
                </a:lnTo>
                <a:lnTo>
                  <a:pt x="6489192" y="876300"/>
                </a:lnTo>
                <a:lnTo>
                  <a:pt x="6452836" y="850900"/>
                </a:lnTo>
                <a:lnTo>
                  <a:pt x="6415361" y="825500"/>
                </a:lnTo>
                <a:lnTo>
                  <a:pt x="6376767" y="787400"/>
                </a:lnTo>
                <a:lnTo>
                  <a:pt x="6337055" y="762000"/>
                </a:lnTo>
                <a:lnTo>
                  <a:pt x="6296224" y="736600"/>
                </a:lnTo>
                <a:lnTo>
                  <a:pt x="6254275" y="711200"/>
                </a:lnTo>
                <a:lnTo>
                  <a:pt x="6211206" y="673100"/>
                </a:lnTo>
                <a:lnTo>
                  <a:pt x="6167020" y="647700"/>
                </a:lnTo>
                <a:lnTo>
                  <a:pt x="6121714" y="622300"/>
                </a:lnTo>
                <a:lnTo>
                  <a:pt x="6075290" y="596900"/>
                </a:lnTo>
                <a:lnTo>
                  <a:pt x="6027747" y="571500"/>
                </a:lnTo>
                <a:lnTo>
                  <a:pt x="5948791" y="520700"/>
                </a:lnTo>
                <a:lnTo>
                  <a:pt x="5908648" y="508000"/>
                </a:lnTo>
                <a:lnTo>
                  <a:pt x="5868074" y="482600"/>
                </a:lnTo>
                <a:lnTo>
                  <a:pt x="5827076" y="469900"/>
                </a:lnTo>
                <a:lnTo>
                  <a:pt x="5785665" y="444500"/>
                </a:lnTo>
                <a:lnTo>
                  <a:pt x="5743847" y="431800"/>
                </a:lnTo>
                <a:lnTo>
                  <a:pt x="5701633" y="406400"/>
                </a:lnTo>
                <a:lnTo>
                  <a:pt x="5659030" y="393700"/>
                </a:lnTo>
                <a:lnTo>
                  <a:pt x="5616047" y="368300"/>
                </a:lnTo>
                <a:lnTo>
                  <a:pt x="5528977" y="342900"/>
                </a:lnTo>
                <a:lnTo>
                  <a:pt x="5484906" y="317500"/>
                </a:lnTo>
                <a:lnTo>
                  <a:pt x="5305258" y="266700"/>
                </a:lnTo>
                <a:lnTo>
                  <a:pt x="5259547" y="241300"/>
                </a:lnTo>
                <a:lnTo>
                  <a:pt x="4931597" y="152400"/>
                </a:lnTo>
                <a:close/>
              </a:path>
              <a:path w="7062470" h="3886200">
                <a:moveTo>
                  <a:pt x="4689924" y="101600"/>
                </a:moveTo>
                <a:lnTo>
                  <a:pt x="2372021" y="101600"/>
                </a:lnTo>
                <a:lnTo>
                  <a:pt x="2178233" y="152400"/>
                </a:lnTo>
                <a:lnTo>
                  <a:pt x="4883712" y="152400"/>
                </a:lnTo>
                <a:lnTo>
                  <a:pt x="4689924" y="101600"/>
                </a:lnTo>
                <a:close/>
              </a:path>
              <a:path w="7062470" h="3886200">
                <a:moveTo>
                  <a:pt x="4542468" y="76200"/>
                </a:moveTo>
                <a:lnTo>
                  <a:pt x="2519477" y="76200"/>
                </a:lnTo>
                <a:lnTo>
                  <a:pt x="2420986" y="101600"/>
                </a:lnTo>
                <a:lnTo>
                  <a:pt x="4640959" y="101600"/>
                </a:lnTo>
                <a:lnTo>
                  <a:pt x="4542468" y="76200"/>
                </a:lnTo>
                <a:close/>
              </a:path>
              <a:path w="7062470" h="3886200">
                <a:moveTo>
                  <a:pt x="4393459" y="50800"/>
                </a:moveTo>
                <a:lnTo>
                  <a:pt x="2668486" y="50800"/>
                </a:lnTo>
                <a:lnTo>
                  <a:pt x="2568985" y="76200"/>
                </a:lnTo>
                <a:lnTo>
                  <a:pt x="4492959" y="76200"/>
                </a:lnTo>
                <a:lnTo>
                  <a:pt x="4393459" y="50800"/>
                </a:lnTo>
                <a:close/>
              </a:path>
              <a:path w="7062470" h="3886200">
                <a:moveTo>
                  <a:pt x="4293371" y="38100"/>
                </a:moveTo>
                <a:lnTo>
                  <a:pt x="2768574" y="38100"/>
                </a:lnTo>
                <a:lnTo>
                  <a:pt x="2718461" y="50800"/>
                </a:lnTo>
                <a:lnTo>
                  <a:pt x="4343484" y="50800"/>
                </a:lnTo>
                <a:lnTo>
                  <a:pt x="4293371" y="38100"/>
                </a:lnTo>
                <a:close/>
              </a:path>
              <a:path w="7062470" h="3886200">
                <a:moveTo>
                  <a:pt x="4142289" y="25400"/>
                </a:moveTo>
                <a:lnTo>
                  <a:pt x="2919655" y="25400"/>
                </a:lnTo>
                <a:lnTo>
                  <a:pt x="2869180" y="38100"/>
                </a:lnTo>
                <a:lnTo>
                  <a:pt x="4192765" y="38100"/>
                </a:lnTo>
                <a:lnTo>
                  <a:pt x="4142289" y="25400"/>
                </a:lnTo>
                <a:close/>
              </a:path>
              <a:path w="7062470" h="3886200">
                <a:moveTo>
                  <a:pt x="4041036" y="12700"/>
                </a:moveTo>
                <a:lnTo>
                  <a:pt x="3020908" y="12700"/>
                </a:lnTo>
                <a:lnTo>
                  <a:pt x="2970234" y="25400"/>
                </a:lnTo>
                <a:lnTo>
                  <a:pt x="4091710" y="25400"/>
                </a:lnTo>
                <a:lnTo>
                  <a:pt x="4041036" y="12700"/>
                </a:lnTo>
                <a:close/>
              </a:path>
              <a:path w="7062470" h="3886200">
                <a:moveTo>
                  <a:pt x="3837563" y="0"/>
                </a:moveTo>
                <a:lnTo>
                  <a:pt x="3224382" y="0"/>
                </a:lnTo>
                <a:lnTo>
                  <a:pt x="3173414" y="12700"/>
                </a:lnTo>
                <a:lnTo>
                  <a:pt x="3888531" y="12700"/>
                </a:lnTo>
                <a:lnTo>
                  <a:pt x="383756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45604" y="3365693"/>
            <a:ext cx="6029960" cy="3886200"/>
          </a:xfrm>
          <a:custGeom>
            <a:avLst/>
            <a:gdLst/>
            <a:ahLst/>
            <a:cxnLst/>
            <a:rect l="l" t="t" r="r" b="b"/>
            <a:pathLst>
              <a:path w="6029959" h="3886200">
                <a:moveTo>
                  <a:pt x="3387302" y="3873500"/>
                </a:moveTo>
                <a:lnTo>
                  <a:pt x="2642154" y="3873500"/>
                </a:lnTo>
                <a:lnTo>
                  <a:pt x="2691665" y="3886200"/>
                </a:lnTo>
                <a:lnTo>
                  <a:pt x="3337791" y="3886200"/>
                </a:lnTo>
                <a:lnTo>
                  <a:pt x="3387302" y="3873500"/>
                </a:lnTo>
                <a:close/>
              </a:path>
              <a:path w="6029959" h="3886200">
                <a:moveTo>
                  <a:pt x="3535300" y="3860800"/>
                </a:moveTo>
                <a:lnTo>
                  <a:pt x="2494155" y="3860800"/>
                </a:lnTo>
                <a:lnTo>
                  <a:pt x="2543388" y="3873500"/>
                </a:lnTo>
                <a:lnTo>
                  <a:pt x="3486068" y="3873500"/>
                </a:lnTo>
                <a:lnTo>
                  <a:pt x="3535300" y="3860800"/>
                </a:lnTo>
                <a:close/>
              </a:path>
              <a:path w="6029959" h="3886200">
                <a:moveTo>
                  <a:pt x="3633411" y="3848100"/>
                </a:moveTo>
                <a:lnTo>
                  <a:pt x="2396045" y="3848100"/>
                </a:lnTo>
                <a:lnTo>
                  <a:pt x="2445037" y="3860800"/>
                </a:lnTo>
                <a:lnTo>
                  <a:pt x="3584418" y="3860800"/>
                </a:lnTo>
                <a:lnTo>
                  <a:pt x="3633411" y="3848100"/>
                </a:lnTo>
                <a:close/>
              </a:path>
              <a:path w="6029959" h="3886200">
                <a:moveTo>
                  <a:pt x="3730976" y="3835400"/>
                </a:moveTo>
                <a:lnTo>
                  <a:pt x="2298479" y="3835400"/>
                </a:lnTo>
                <a:lnTo>
                  <a:pt x="2347188" y="3848100"/>
                </a:lnTo>
                <a:lnTo>
                  <a:pt x="3682267" y="3848100"/>
                </a:lnTo>
                <a:lnTo>
                  <a:pt x="3730976" y="3835400"/>
                </a:lnTo>
                <a:close/>
              </a:path>
              <a:path w="6029959" h="3886200">
                <a:moveTo>
                  <a:pt x="3924120" y="3797300"/>
                </a:moveTo>
                <a:lnTo>
                  <a:pt x="2105335" y="3797300"/>
                </a:lnTo>
                <a:lnTo>
                  <a:pt x="2249929" y="3835400"/>
                </a:lnTo>
                <a:lnTo>
                  <a:pt x="3779527" y="3835400"/>
                </a:lnTo>
                <a:lnTo>
                  <a:pt x="3924120" y="3797300"/>
                </a:lnTo>
                <a:close/>
              </a:path>
              <a:path w="6029959" h="3886200">
                <a:moveTo>
                  <a:pt x="4066896" y="114300"/>
                </a:moveTo>
                <a:lnTo>
                  <a:pt x="1962559" y="114300"/>
                </a:lnTo>
                <a:lnTo>
                  <a:pt x="1729437" y="177800"/>
                </a:lnTo>
                <a:lnTo>
                  <a:pt x="1683637" y="203200"/>
                </a:lnTo>
                <a:lnTo>
                  <a:pt x="1503545" y="254000"/>
                </a:lnTo>
                <a:lnTo>
                  <a:pt x="1459355" y="279400"/>
                </a:lnTo>
                <a:lnTo>
                  <a:pt x="1415519" y="292100"/>
                </a:lnTo>
                <a:lnTo>
                  <a:pt x="1372048" y="317500"/>
                </a:lnTo>
                <a:lnTo>
                  <a:pt x="1328954" y="330200"/>
                </a:lnTo>
                <a:lnTo>
                  <a:pt x="1286248" y="355600"/>
                </a:lnTo>
                <a:lnTo>
                  <a:pt x="1243940" y="368300"/>
                </a:lnTo>
                <a:lnTo>
                  <a:pt x="1202041" y="393700"/>
                </a:lnTo>
                <a:lnTo>
                  <a:pt x="1160562" y="406400"/>
                </a:lnTo>
                <a:lnTo>
                  <a:pt x="1078909" y="457200"/>
                </a:lnTo>
                <a:lnTo>
                  <a:pt x="1038756" y="469900"/>
                </a:lnTo>
                <a:lnTo>
                  <a:pt x="959853" y="520700"/>
                </a:lnTo>
                <a:lnTo>
                  <a:pt x="882893" y="571500"/>
                </a:lnTo>
                <a:lnTo>
                  <a:pt x="838748" y="596900"/>
                </a:lnTo>
                <a:lnTo>
                  <a:pt x="795735" y="622300"/>
                </a:lnTo>
                <a:lnTo>
                  <a:pt x="753855" y="660400"/>
                </a:lnTo>
                <a:lnTo>
                  <a:pt x="713106" y="685800"/>
                </a:lnTo>
                <a:lnTo>
                  <a:pt x="673489" y="723900"/>
                </a:lnTo>
                <a:lnTo>
                  <a:pt x="635004" y="749300"/>
                </a:lnTo>
                <a:lnTo>
                  <a:pt x="597650" y="787400"/>
                </a:lnTo>
                <a:lnTo>
                  <a:pt x="561429" y="812800"/>
                </a:lnTo>
                <a:lnTo>
                  <a:pt x="526340" y="850900"/>
                </a:lnTo>
                <a:lnTo>
                  <a:pt x="492382" y="876300"/>
                </a:lnTo>
                <a:lnTo>
                  <a:pt x="459557" y="914400"/>
                </a:lnTo>
                <a:lnTo>
                  <a:pt x="427863" y="939800"/>
                </a:lnTo>
                <a:lnTo>
                  <a:pt x="397302" y="977900"/>
                </a:lnTo>
                <a:lnTo>
                  <a:pt x="367872" y="1016000"/>
                </a:lnTo>
                <a:lnTo>
                  <a:pt x="339574" y="1041400"/>
                </a:lnTo>
                <a:lnTo>
                  <a:pt x="312408" y="1079500"/>
                </a:lnTo>
                <a:lnTo>
                  <a:pt x="286374" y="1117600"/>
                </a:lnTo>
                <a:lnTo>
                  <a:pt x="261472" y="1155700"/>
                </a:lnTo>
                <a:lnTo>
                  <a:pt x="237702" y="1181100"/>
                </a:lnTo>
                <a:lnTo>
                  <a:pt x="215063" y="1219200"/>
                </a:lnTo>
                <a:lnTo>
                  <a:pt x="193557" y="1257300"/>
                </a:lnTo>
                <a:lnTo>
                  <a:pt x="173182" y="1295400"/>
                </a:lnTo>
                <a:lnTo>
                  <a:pt x="153940" y="1333500"/>
                </a:lnTo>
                <a:lnTo>
                  <a:pt x="135829" y="1371600"/>
                </a:lnTo>
                <a:lnTo>
                  <a:pt x="118851" y="1397000"/>
                </a:lnTo>
                <a:lnTo>
                  <a:pt x="103004" y="1435100"/>
                </a:lnTo>
                <a:lnTo>
                  <a:pt x="88289" y="1473200"/>
                </a:lnTo>
                <a:lnTo>
                  <a:pt x="74706" y="1511300"/>
                </a:lnTo>
                <a:lnTo>
                  <a:pt x="62255" y="1549400"/>
                </a:lnTo>
                <a:lnTo>
                  <a:pt x="50936" y="1587500"/>
                </a:lnTo>
                <a:lnTo>
                  <a:pt x="40748" y="1625600"/>
                </a:lnTo>
                <a:lnTo>
                  <a:pt x="31693" y="1663700"/>
                </a:lnTo>
                <a:lnTo>
                  <a:pt x="23770" y="1701800"/>
                </a:lnTo>
                <a:lnTo>
                  <a:pt x="16978" y="1739900"/>
                </a:lnTo>
                <a:lnTo>
                  <a:pt x="11319" y="1778000"/>
                </a:lnTo>
                <a:lnTo>
                  <a:pt x="6791" y="1816100"/>
                </a:lnTo>
                <a:lnTo>
                  <a:pt x="3395" y="1854200"/>
                </a:lnTo>
                <a:lnTo>
                  <a:pt x="1131" y="1892300"/>
                </a:lnTo>
                <a:lnTo>
                  <a:pt x="0" y="1930400"/>
                </a:lnTo>
                <a:lnTo>
                  <a:pt x="0" y="1968500"/>
                </a:lnTo>
                <a:lnTo>
                  <a:pt x="1131" y="2006600"/>
                </a:lnTo>
                <a:lnTo>
                  <a:pt x="3395" y="2044700"/>
                </a:lnTo>
                <a:lnTo>
                  <a:pt x="6791" y="2082800"/>
                </a:lnTo>
                <a:lnTo>
                  <a:pt x="11319" y="2120900"/>
                </a:lnTo>
                <a:lnTo>
                  <a:pt x="16978" y="2159000"/>
                </a:lnTo>
                <a:lnTo>
                  <a:pt x="23770" y="2197100"/>
                </a:lnTo>
                <a:lnTo>
                  <a:pt x="31693" y="2222500"/>
                </a:lnTo>
                <a:lnTo>
                  <a:pt x="40748" y="2260600"/>
                </a:lnTo>
                <a:lnTo>
                  <a:pt x="50936" y="2298700"/>
                </a:lnTo>
                <a:lnTo>
                  <a:pt x="62255" y="2336800"/>
                </a:lnTo>
                <a:lnTo>
                  <a:pt x="74706" y="2374900"/>
                </a:lnTo>
                <a:lnTo>
                  <a:pt x="88289" y="2413000"/>
                </a:lnTo>
                <a:lnTo>
                  <a:pt x="103004" y="2451100"/>
                </a:lnTo>
                <a:lnTo>
                  <a:pt x="118851" y="2489200"/>
                </a:lnTo>
                <a:lnTo>
                  <a:pt x="135829" y="2527300"/>
                </a:lnTo>
                <a:lnTo>
                  <a:pt x="153940" y="2565400"/>
                </a:lnTo>
                <a:lnTo>
                  <a:pt x="173182" y="2603500"/>
                </a:lnTo>
                <a:lnTo>
                  <a:pt x="193557" y="2628900"/>
                </a:lnTo>
                <a:lnTo>
                  <a:pt x="215063" y="2667000"/>
                </a:lnTo>
                <a:lnTo>
                  <a:pt x="237702" y="2705100"/>
                </a:lnTo>
                <a:lnTo>
                  <a:pt x="261472" y="2743200"/>
                </a:lnTo>
                <a:lnTo>
                  <a:pt x="286374" y="2781300"/>
                </a:lnTo>
                <a:lnTo>
                  <a:pt x="312408" y="2806700"/>
                </a:lnTo>
                <a:lnTo>
                  <a:pt x="339574" y="2844800"/>
                </a:lnTo>
                <a:lnTo>
                  <a:pt x="367872" y="2882900"/>
                </a:lnTo>
                <a:lnTo>
                  <a:pt x="397302" y="2908300"/>
                </a:lnTo>
                <a:lnTo>
                  <a:pt x="427863" y="2946400"/>
                </a:lnTo>
                <a:lnTo>
                  <a:pt x="459557" y="2984500"/>
                </a:lnTo>
                <a:lnTo>
                  <a:pt x="492382" y="3009900"/>
                </a:lnTo>
                <a:lnTo>
                  <a:pt x="526340" y="3048000"/>
                </a:lnTo>
                <a:lnTo>
                  <a:pt x="561429" y="3073400"/>
                </a:lnTo>
                <a:lnTo>
                  <a:pt x="597650" y="3111500"/>
                </a:lnTo>
                <a:lnTo>
                  <a:pt x="635004" y="3136900"/>
                </a:lnTo>
                <a:lnTo>
                  <a:pt x="673489" y="3175000"/>
                </a:lnTo>
                <a:lnTo>
                  <a:pt x="713106" y="3200400"/>
                </a:lnTo>
                <a:lnTo>
                  <a:pt x="753855" y="3238500"/>
                </a:lnTo>
                <a:lnTo>
                  <a:pt x="795735" y="3263900"/>
                </a:lnTo>
                <a:lnTo>
                  <a:pt x="838748" y="3289300"/>
                </a:lnTo>
                <a:lnTo>
                  <a:pt x="882893" y="3327400"/>
                </a:lnTo>
                <a:lnTo>
                  <a:pt x="921125" y="3352800"/>
                </a:lnTo>
                <a:lnTo>
                  <a:pt x="959853" y="3365500"/>
                </a:lnTo>
                <a:lnTo>
                  <a:pt x="999067" y="3390900"/>
                </a:lnTo>
                <a:lnTo>
                  <a:pt x="1078909" y="3441700"/>
                </a:lnTo>
                <a:lnTo>
                  <a:pt x="1119515" y="3454400"/>
                </a:lnTo>
                <a:lnTo>
                  <a:pt x="1202041" y="3505200"/>
                </a:lnTo>
                <a:lnTo>
                  <a:pt x="1243940" y="3517900"/>
                </a:lnTo>
                <a:lnTo>
                  <a:pt x="1286248" y="3543300"/>
                </a:lnTo>
                <a:lnTo>
                  <a:pt x="1328954" y="3556000"/>
                </a:lnTo>
                <a:lnTo>
                  <a:pt x="1372048" y="3581400"/>
                </a:lnTo>
                <a:lnTo>
                  <a:pt x="1415519" y="3594100"/>
                </a:lnTo>
                <a:lnTo>
                  <a:pt x="1459355" y="3619500"/>
                </a:lnTo>
                <a:lnTo>
                  <a:pt x="1592947" y="3657600"/>
                </a:lnTo>
                <a:lnTo>
                  <a:pt x="1638136" y="3683000"/>
                </a:lnTo>
                <a:lnTo>
                  <a:pt x="2057527" y="3797300"/>
                </a:lnTo>
                <a:lnTo>
                  <a:pt x="3971929" y="3797300"/>
                </a:lnTo>
                <a:lnTo>
                  <a:pt x="4391319" y="3683000"/>
                </a:lnTo>
                <a:lnTo>
                  <a:pt x="4436508" y="3657600"/>
                </a:lnTo>
                <a:lnTo>
                  <a:pt x="4570101" y="3619500"/>
                </a:lnTo>
                <a:lnTo>
                  <a:pt x="4613937" y="3594100"/>
                </a:lnTo>
                <a:lnTo>
                  <a:pt x="4657407" y="3581400"/>
                </a:lnTo>
                <a:lnTo>
                  <a:pt x="4700501" y="3556000"/>
                </a:lnTo>
                <a:lnTo>
                  <a:pt x="4743207" y="3543300"/>
                </a:lnTo>
                <a:lnTo>
                  <a:pt x="4785515" y="3517900"/>
                </a:lnTo>
                <a:lnTo>
                  <a:pt x="4827414" y="3505200"/>
                </a:lnTo>
                <a:lnTo>
                  <a:pt x="4909941" y="3454400"/>
                </a:lnTo>
                <a:lnTo>
                  <a:pt x="4950546" y="3441700"/>
                </a:lnTo>
                <a:lnTo>
                  <a:pt x="5030388" y="3390900"/>
                </a:lnTo>
                <a:lnTo>
                  <a:pt x="5069602" y="3365500"/>
                </a:lnTo>
                <a:lnTo>
                  <a:pt x="5108330" y="3352800"/>
                </a:lnTo>
                <a:lnTo>
                  <a:pt x="5146562" y="3327400"/>
                </a:lnTo>
                <a:lnTo>
                  <a:pt x="5190707" y="3289300"/>
                </a:lnTo>
                <a:lnTo>
                  <a:pt x="5233719" y="3263900"/>
                </a:lnTo>
                <a:lnTo>
                  <a:pt x="5275600" y="3238500"/>
                </a:lnTo>
                <a:lnTo>
                  <a:pt x="5316349" y="3200400"/>
                </a:lnTo>
                <a:lnTo>
                  <a:pt x="5355966" y="3175000"/>
                </a:lnTo>
                <a:lnTo>
                  <a:pt x="5394451" y="3136900"/>
                </a:lnTo>
                <a:lnTo>
                  <a:pt x="5431804" y="3111500"/>
                </a:lnTo>
                <a:lnTo>
                  <a:pt x="5468025" y="3073400"/>
                </a:lnTo>
                <a:lnTo>
                  <a:pt x="5503115" y="3048000"/>
                </a:lnTo>
                <a:lnTo>
                  <a:pt x="5537072" y="3009900"/>
                </a:lnTo>
                <a:lnTo>
                  <a:pt x="5569897" y="2984500"/>
                </a:lnTo>
                <a:lnTo>
                  <a:pt x="5601591" y="2946400"/>
                </a:lnTo>
                <a:lnTo>
                  <a:pt x="5632153" y="2908300"/>
                </a:lnTo>
                <a:lnTo>
                  <a:pt x="5661582" y="2882900"/>
                </a:lnTo>
                <a:lnTo>
                  <a:pt x="5689880" y="2844800"/>
                </a:lnTo>
                <a:lnTo>
                  <a:pt x="5717046" y="2806700"/>
                </a:lnTo>
                <a:lnTo>
                  <a:pt x="5743080" y="2781300"/>
                </a:lnTo>
                <a:lnTo>
                  <a:pt x="5767982" y="2743200"/>
                </a:lnTo>
                <a:lnTo>
                  <a:pt x="5791752" y="2705100"/>
                </a:lnTo>
                <a:lnTo>
                  <a:pt x="5814390" y="2667000"/>
                </a:lnTo>
                <a:lnTo>
                  <a:pt x="5835897" y="2628900"/>
                </a:lnTo>
                <a:lnTo>
                  <a:pt x="5856271" y="2603500"/>
                </a:lnTo>
                <a:lnTo>
                  <a:pt x="5875514" y="2565400"/>
                </a:lnTo>
                <a:lnTo>
                  <a:pt x="5893624" y="2527300"/>
                </a:lnTo>
                <a:lnTo>
                  <a:pt x="5910603" y="2489200"/>
                </a:lnTo>
                <a:lnTo>
                  <a:pt x="5926450" y="2451100"/>
                </a:lnTo>
                <a:lnTo>
                  <a:pt x="5941165" y="2413000"/>
                </a:lnTo>
                <a:lnTo>
                  <a:pt x="5954748" y="2374900"/>
                </a:lnTo>
                <a:lnTo>
                  <a:pt x="5967199" y="2336800"/>
                </a:lnTo>
                <a:lnTo>
                  <a:pt x="5978518" y="2298700"/>
                </a:lnTo>
                <a:lnTo>
                  <a:pt x="5988705" y="2260600"/>
                </a:lnTo>
                <a:lnTo>
                  <a:pt x="5997760" y="2222500"/>
                </a:lnTo>
                <a:lnTo>
                  <a:pt x="6005684" y="2197100"/>
                </a:lnTo>
                <a:lnTo>
                  <a:pt x="6012475" y="2159000"/>
                </a:lnTo>
                <a:lnTo>
                  <a:pt x="6018135" y="2120900"/>
                </a:lnTo>
                <a:lnTo>
                  <a:pt x="6022662" y="2082800"/>
                </a:lnTo>
                <a:lnTo>
                  <a:pt x="6026058" y="2044700"/>
                </a:lnTo>
                <a:lnTo>
                  <a:pt x="6028322" y="2006600"/>
                </a:lnTo>
                <a:lnTo>
                  <a:pt x="6029454" y="1968500"/>
                </a:lnTo>
                <a:lnTo>
                  <a:pt x="6029454" y="1930400"/>
                </a:lnTo>
                <a:lnTo>
                  <a:pt x="6028322" y="1892300"/>
                </a:lnTo>
                <a:lnTo>
                  <a:pt x="6026058" y="1854200"/>
                </a:lnTo>
                <a:lnTo>
                  <a:pt x="6022662" y="1816100"/>
                </a:lnTo>
                <a:lnTo>
                  <a:pt x="6018135" y="1778000"/>
                </a:lnTo>
                <a:lnTo>
                  <a:pt x="6012475" y="1739900"/>
                </a:lnTo>
                <a:lnTo>
                  <a:pt x="6005684" y="1701800"/>
                </a:lnTo>
                <a:lnTo>
                  <a:pt x="5997760" y="1663700"/>
                </a:lnTo>
                <a:lnTo>
                  <a:pt x="5988705" y="1625600"/>
                </a:lnTo>
                <a:lnTo>
                  <a:pt x="5978518" y="1587500"/>
                </a:lnTo>
                <a:lnTo>
                  <a:pt x="5967199" y="1549400"/>
                </a:lnTo>
                <a:lnTo>
                  <a:pt x="5954748" y="1511300"/>
                </a:lnTo>
                <a:lnTo>
                  <a:pt x="5941165" y="1473200"/>
                </a:lnTo>
                <a:lnTo>
                  <a:pt x="5926450" y="1435100"/>
                </a:lnTo>
                <a:lnTo>
                  <a:pt x="5910603" y="1397000"/>
                </a:lnTo>
                <a:lnTo>
                  <a:pt x="5893624" y="1371600"/>
                </a:lnTo>
                <a:lnTo>
                  <a:pt x="5875514" y="1333500"/>
                </a:lnTo>
                <a:lnTo>
                  <a:pt x="5856271" y="1295400"/>
                </a:lnTo>
                <a:lnTo>
                  <a:pt x="5835897" y="1257300"/>
                </a:lnTo>
                <a:lnTo>
                  <a:pt x="5814390" y="1219200"/>
                </a:lnTo>
                <a:lnTo>
                  <a:pt x="5791752" y="1181100"/>
                </a:lnTo>
                <a:lnTo>
                  <a:pt x="5767982" y="1155700"/>
                </a:lnTo>
                <a:lnTo>
                  <a:pt x="5743080" y="1117600"/>
                </a:lnTo>
                <a:lnTo>
                  <a:pt x="5717046" y="1079500"/>
                </a:lnTo>
                <a:lnTo>
                  <a:pt x="5689880" y="1041400"/>
                </a:lnTo>
                <a:lnTo>
                  <a:pt x="5661582" y="1016000"/>
                </a:lnTo>
                <a:lnTo>
                  <a:pt x="5632153" y="977900"/>
                </a:lnTo>
                <a:lnTo>
                  <a:pt x="5601591" y="939800"/>
                </a:lnTo>
                <a:lnTo>
                  <a:pt x="5569897" y="914400"/>
                </a:lnTo>
                <a:lnTo>
                  <a:pt x="5537072" y="876300"/>
                </a:lnTo>
                <a:lnTo>
                  <a:pt x="5503115" y="850900"/>
                </a:lnTo>
                <a:lnTo>
                  <a:pt x="5468025" y="812800"/>
                </a:lnTo>
                <a:lnTo>
                  <a:pt x="5431804" y="787400"/>
                </a:lnTo>
                <a:lnTo>
                  <a:pt x="5394451" y="749300"/>
                </a:lnTo>
                <a:lnTo>
                  <a:pt x="5355966" y="723900"/>
                </a:lnTo>
                <a:lnTo>
                  <a:pt x="5316349" y="685800"/>
                </a:lnTo>
                <a:lnTo>
                  <a:pt x="5275600" y="660400"/>
                </a:lnTo>
                <a:lnTo>
                  <a:pt x="5233719" y="622300"/>
                </a:lnTo>
                <a:lnTo>
                  <a:pt x="5190707" y="596900"/>
                </a:lnTo>
                <a:lnTo>
                  <a:pt x="5146562" y="571500"/>
                </a:lnTo>
                <a:lnTo>
                  <a:pt x="5069602" y="520700"/>
                </a:lnTo>
                <a:lnTo>
                  <a:pt x="4990699" y="469900"/>
                </a:lnTo>
                <a:lnTo>
                  <a:pt x="4950546" y="457200"/>
                </a:lnTo>
                <a:lnTo>
                  <a:pt x="4868893" y="406400"/>
                </a:lnTo>
                <a:lnTo>
                  <a:pt x="4827414" y="393700"/>
                </a:lnTo>
                <a:lnTo>
                  <a:pt x="4785515" y="368300"/>
                </a:lnTo>
                <a:lnTo>
                  <a:pt x="4743207" y="355600"/>
                </a:lnTo>
                <a:lnTo>
                  <a:pt x="4700501" y="330200"/>
                </a:lnTo>
                <a:lnTo>
                  <a:pt x="4657407" y="317500"/>
                </a:lnTo>
                <a:lnTo>
                  <a:pt x="4613937" y="292100"/>
                </a:lnTo>
                <a:lnTo>
                  <a:pt x="4570101" y="279400"/>
                </a:lnTo>
                <a:lnTo>
                  <a:pt x="4525910" y="254000"/>
                </a:lnTo>
                <a:lnTo>
                  <a:pt x="4345819" y="203200"/>
                </a:lnTo>
                <a:lnTo>
                  <a:pt x="4300018" y="177800"/>
                </a:lnTo>
                <a:lnTo>
                  <a:pt x="4066896" y="114300"/>
                </a:lnTo>
                <a:close/>
              </a:path>
              <a:path w="6029959" h="3886200">
                <a:moveTo>
                  <a:pt x="3876110" y="76200"/>
                </a:moveTo>
                <a:lnTo>
                  <a:pt x="2153346" y="76200"/>
                </a:lnTo>
                <a:lnTo>
                  <a:pt x="2009931" y="114300"/>
                </a:lnTo>
                <a:lnTo>
                  <a:pt x="4019524" y="114300"/>
                </a:lnTo>
                <a:lnTo>
                  <a:pt x="3876110" y="76200"/>
                </a:lnTo>
                <a:close/>
              </a:path>
              <a:path w="6029959" h="3886200">
                <a:moveTo>
                  <a:pt x="3730976" y="50800"/>
                </a:moveTo>
                <a:lnTo>
                  <a:pt x="2298479" y="50800"/>
                </a:lnTo>
                <a:lnTo>
                  <a:pt x="2201547" y="76200"/>
                </a:lnTo>
                <a:lnTo>
                  <a:pt x="3827908" y="76200"/>
                </a:lnTo>
                <a:lnTo>
                  <a:pt x="3730976" y="50800"/>
                </a:lnTo>
                <a:close/>
              </a:path>
              <a:path w="6029959" h="3886200">
                <a:moveTo>
                  <a:pt x="3633411" y="38100"/>
                </a:moveTo>
                <a:lnTo>
                  <a:pt x="2396045" y="38100"/>
                </a:lnTo>
                <a:lnTo>
                  <a:pt x="2347188" y="50800"/>
                </a:lnTo>
                <a:lnTo>
                  <a:pt x="3682267" y="50800"/>
                </a:lnTo>
                <a:lnTo>
                  <a:pt x="3633411" y="38100"/>
                </a:lnTo>
                <a:close/>
              </a:path>
              <a:path w="6029959" h="3886200">
                <a:moveTo>
                  <a:pt x="3535300" y="25400"/>
                </a:moveTo>
                <a:lnTo>
                  <a:pt x="2494155" y="25400"/>
                </a:lnTo>
                <a:lnTo>
                  <a:pt x="2445037" y="38100"/>
                </a:lnTo>
                <a:lnTo>
                  <a:pt x="3584418" y="38100"/>
                </a:lnTo>
                <a:lnTo>
                  <a:pt x="3535300" y="25400"/>
                </a:lnTo>
                <a:close/>
              </a:path>
              <a:path w="6029959" h="3886200">
                <a:moveTo>
                  <a:pt x="3436731" y="12700"/>
                </a:moveTo>
                <a:lnTo>
                  <a:pt x="2592725" y="12700"/>
                </a:lnTo>
                <a:lnTo>
                  <a:pt x="2543388" y="25400"/>
                </a:lnTo>
                <a:lnTo>
                  <a:pt x="3486068" y="25400"/>
                </a:lnTo>
                <a:lnTo>
                  <a:pt x="3436731" y="12700"/>
                </a:lnTo>
                <a:close/>
              </a:path>
              <a:path w="6029959" h="3886200">
                <a:moveTo>
                  <a:pt x="3288209" y="0"/>
                </a:moveTo>
                <a:lnTo>
                  <a:pt x="2741247" y="0"/>
                </a:lnTo>
                <a:lnTo>
                  <a:pt x="2691665" y="12700"/>
                </a:lnTo>
                <a:lnTo>
                  <a:pt x="3337791" y="12700"/>
                </a:lnTo>
                <a:lnTo>
                  <a:pt x="3288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222" y="4284321"/>
            <a:ext cx="8644890" cy="2456815"/>
          </a:xfrm>
          <a:custGeom>
            <a:avLst/>
            <a:gdLst/>
            <a:ahLst/>
            <a:cxnLst/>
            <a:rect l="l" t="t" r="r" b="b"/>
            <a:pathLst>
              <a:path w="8644890" h="2456815">
                <a:moveTo>
                  <a:pt x="0" y="0"/>
                </a:moveTo>
                <a:lnTo>
                  <a:pt x="8644268" y="0"/>
                </a:lnTo>
                <a:lnTo>
                  <a:pt x="8644268" y="2456757"/>
                </a:lnTo>
                <a:lnTo>
                  <a:pt x="0" y="24567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5664" y="3943615"/>
            <a:ext cx="1334135" cy="427355"/>
          </a:xfrm>
          <a:custGeom>
            <a:avLst/>
            <a:gdLst/>
            <a:ahLst/>
            <a:cxnLst/>
            <a:rect l="l" t="t" r="r" b="b"/>
            <a:pathLst>
              <a:path w="1334134" h="427354">
                <a:moveTo>
                  <a:pt x="1334021" y="0"/>
                </a:moveTo>
                <a:lnTo>
                  <a:pt x="0" y="4846"/>
                </a:lnTo>
                <a:lnTo>
                  <a:pt x="1269059" y="427068"/>
                </a:lnTo>
                <a:lnTo>
                  <a:pt x="1334021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54226" y="5216843"/>
            <a:ext cx="1885314" cy="0"/>
          </a:xfrm>
          <a:custGeom>
            <a:avLst/>
            <a:gdLst/>
            <a:ahLst/>
            <a:cxnLst/>
            <a:rect l="l" t="t" r="r" b="b"/>
            <a:pathLst>
              <a:path w="1885315">
                <a:moveTo>
                  <a:pt x="0" y="0"/>
                </a:moveTo>
                <a:lnTo>
                  <a:pt x="1885063" y="0"/>
                </a:lnTo>
              </a:path>
            </a:pathLst>
          </a:custGeom>
          <a:ln w="39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07563" y="1139097"/>
            <a:ext cx="99180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The </a:t>
            </a:r>
            <a:r>
              <a:rPr spc="150" dirty="0"/>
              <a:t>pipe </a:t>
            </a:r>
            <a:r>
              <a:rPr spc="25" dirty="0"/>
              <a:t>operator</a:t>
            </a:r>
            <a:r>
              <a:rPr spc="-1050" dirty="0"/>
              <a:t> </a:t>
            </a:r>
            <a:r>
              <a:rPr spc="-5" dirty="0">
                <a:latin typeface="Courier New"/>
                <a:cs typeface="Courier New"/>
              </a:rPr>
              <a:t>%&gt;%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85</a:t>
            </a:fld>
            <a:endParaRPr spc="-55" dirty="0"/>
          </a:p>
        </p:txBody>
      </p:sp>
      <p:sp>
        <p:nvSpPr>
          <p:cNvPr id="9" name="object 9"/>
          <p:cNvSpPr txBox="1"/>
          <p:nvPr/>
        </p:nvSpPr>
        <p:spPr>
          <a:xfrm>
            <a:off x="2580350" y="7869965"/>
            <a:ext cx="14972665" cy="223964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330200" marR="4379595">
              <a:lnSpc>
                <a:spcPct val="142300"/>
              </a:lnSpc>
              <a:spcBef>
                <a:spcPts val="459"/>
              </a:spcBef>
            </a:pPr>
            <a:r>
              <a:rPr sz="4200" dirty="0">
                <a:latin typeface="Courier New"/>
                <a:cs typeface="Courier New"/>
              </a:rPr>
              <a:t>filter(</a:t>
            </a:r>
            <a:r>
              <a:rPr sz="4200" dirty="0">
                <a:solidFill>
                  <a:srgbClr val="0365C0"/>
                </a:solidFill>
                <a:latin typeface="Courier New"/>
                <a:cs typeface="Courier New"/>
              </a:rPr>
              <a:t>babynames</a:t>
            </a:r>
            <a:r>
              <a:rPr sz="4200" dirty="0">
                <a:latin typeface="Courier New"/>
                <a:cs typeface="Courier New"/>
              </a:rPr>
              <a:t>, n == 99680)  </a:t>
            </a:r>
            <a:r>
              <a:rPr sz="4200" dirty="0">
                <a:solidFill>
                  <a:srgbClr val="0365C0"/>
                </a:solidFill>
                <a:latin typeface="Courier New"/>
                <a:cs typeface="Courier New"/>
              </a:rPr>
              <a:t>babynames </a:t>
            </a:r>
            <a:r>
              <a:rPr sz="4200" spc="-5" dirty="0">
                <a:latin typeface="Courier New"/>
                <a:cs typeface="Courier New"/>
              </a:rPr>
              <a:t>%&gt;% filter(n </a:t>
            </a:r>
            <a:r>
              <a:rPr sz="4200" dirty="0">
                <a:latin typeface="Courier New"/>
                <a:cs typeface="Courier New"/>
              </a:rPr>
              <a:t>==</a:t>
            </a:r>
            <a:r>
              <a:rPr sz="4200" spc="-5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99680)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5021" y="3484575"/>
            <a:ext cx="14886305" cy="41827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30170">
              <a:lnSpc>
                <a:spcPct val="100000"/>
              </a:lnSpc>
              <a:spcBef>
                <a:spcPts val="120"/>
              </a:spcBef>
            </a:pPr>
            <a:r>
              <a:rPr sz="4350" spc="10" dirty="0">
                <a:solidFill>
                  <a:srgbClr val="FFFFFF"/>
                </a:solidFill>
                <a:latin typeface="Courier New"/>
                <a:cs typeface="Courier New"/>
              </a:rPr>
              <a:t>%&gt;%</a:t>
            </a:r>
            <a:endParaRPr sz="4350">
              <a:latin typeface="Courier New"/>
              <a:cs typeface="Courier New"/>
            </a:endParaRPr>
          </a:p>
          <a:p>
            <a:pPr marL="598805">
              <a:lnSpc>
                <a:spcPct val="100000"/>
              </a:lnSpc>
              <a:spcBef>
                <a:spcPts val="4015"/>
              </a:spcBef>
              <a:tabLst>
                <a:tab pos="4368165" algn="l"/>
                <a:tab pos="6253480" algn="l"/>
                <a:tab pos="10338435" algn="l"/>
              </a:tabLst>
            </a:pPr>
            <a:r>
              <a:rPr sz="4100" spc="5" dirty="0">
                <a:latin typeface="Courier New"/>
                <a:cs typeface="Courier New"/>
              </a:rPr>
              <a:t>babynames	</a:t>
            </a:r>
            <a:r>
              <a:rPr sz="4100" spc="10" dirty="0">
                <a:latin typeface="Courier New"/>
                <a:cs typeface="Courier New"/>
              </a:rPr>
              <a:t>%&gt;%	filter(	, n ==</a:t>
            </a:r>
            <a:r>
              <a:rPr sz="4100" spc="-4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99680)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750" spc="85" dirty="0">
                <a:latin typeface="Calibri"/>
                <a:cs typeface="Calibri"/>
              </a:rPr>
              <a:t>Passes</a:t>
            </a:r>
            <a:r>
              <a:rPr sz="4750" spc="-125" dirty="0">
                <a:latin typeface="Calibri"/>
                <a:cs typeface="Calibri"/>
              </a:rPr>
              <a:t> </a:t>
            </a:r>
            <a:r>
              <a:rPr sz="4750" spc="45" dirty="0">
                <a:latin typeface="Calibri"/>
                <a:cs typeface="Calibri"/>
              </a:rPr>
              <a:t>result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85" dirty="0">
                <a:latin typeface="Calibri"/>
                <a:cs typeface="Calibri"/>
              </a:rPr>
              <a:t>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-30" dirty="0">
                <a:latin typeface="Calibri"/>
                <a:cs typeface="Calibri"/>
              </a:rPr>
              <a:t>left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45" dirty="0">
                <a:latin typeface="Calibri"/>
                <a:cs typeface="Calibri"/>
              </a:rPr>
              <a:t>into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5" dirty="0">
                <a:latin typeface="Calibri"/>
                <a:cs typeface="Calibri"/>
              </a:rPr>
              <a:t>first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70" dirty="0">
                <a:latin typeface="Calibri"/>
                <a:cs typeface="Calibri"/>
              </a:rPr>
              <a:t>argument</a:t>
            </a:r>
            <a:r>
              <a:rPr sz="4750" spc="-125" dirty="0">
                <a:latin typeface="Calibri"/>
                <a:cs typeface="Calibri"/>
              </a:rPr>
              <a:t> </a:t>
            </a:r>
            <a:r>
              <a:rPr sz="4750" dirty="0">
                <a:latin typeface="Calibri"/>
                <a:cs typeface="Calibri"/>
              </a:rPr>
              <a:t>of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60" dirty="0">
                <a:latin typeface="Calibri"/>
                <a:cs typeface="Calibri"/>
              </a:rPr>
              <a:t>function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85" dirty="0">
                <a:latin typeface="Calibri"/>
                <a:cs typeface="Calibri"/>
              </a:rPr>
              <a:t>on</a:t>
            </a:r>
            <a:r>
              <a:rPr sz="4750" spc="-120" dirty="0">
                <a:latin typeface="Calibri"/>
                <a:cs typeface="Calibri"/>
              </a:rPr>
              <a:t> </a:t>
            </a:r>
            <a:r>
              <a:rPr sz="4750" spc="55" dirty="0">
                <a:latin typeface="Calibri"/>
                <a:cs typeface="Calibri"/>
              </a:rPr>
              <a:t>right.</a:t>
            </a:r>
            <a:endParaRPr sz="4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4950" spc="125" dirty="0">
                <a:latin typeface="Calibri"/>
                <a:cs typeface="Calibri"/>
              </a:rPr>
              <a:t>So,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example,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these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do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95" dirty="0">
                <a:latin typeface="Calibri"/>
                <a:cs typeface="Calibri"/>
              </a:rPr>
              <a:t>same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thing.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Try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5" dirty="0">
                <a:latin typeface="Calibri"/>
                <a:cs typeface="Calibri"/>
              </a:rPr>
              <a:t>it.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5174" y="2213497"/>
            <a:ext cx="18214340" cy="4468495"/>
          </a:xfrm>
          <a:custGeom>
            <a:avLst/>
            <a:gdLst/>
            <a:ahLst/>
            <a:cxnLst/>
            <a:rect l="l" t="t" r="r" b="b"/>
            <a:pathLst>
              <a:path w="18214340" h="4468495">
                <a:moveTo>
                  <a:pt x="0" y="0"/>
                </a:moveTo>
                <a:lnTo>
                  <a:pt x="18213749" y="0"/>
                </a:lnTo>
                <a:lnTo>
                  <a:pt x="18213749" y="4467977"/>
                </a:lnTo>
                <a:lnTo>
                  <a:pt x="0" y="4467977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5174" y="2213497"/>
            <a:ext cx="18214340" cy="4468495"/>
          </a:xfrm>
          <a:custGeom>
            <a:avLst/>
            <a:gdLst/>
            <a:ahLst/>
            <a:cxnLst/>
            <a:rect l="l" t="t" r="r" b="b"/>
            <a:pathLst>
              <a:path w="18214340" h="4468495">
                <a:moveTo>
                  <a:pt x="0" y="0"/>
                </a:moveTo>
                <a:lnTo>
                  <a:pt x="18213749" y="0"/>
                </a:lnTo>
                <a:lnTo>
                  <a:pt x="18213749" y="4467977"/>
                </a:lnTo>
                <a:lnTo>
                  <a:pt x="0" y="446797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6272" y="2196656"/>
            <a:ext cx="17618710" cy="43186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babynames</a:t>
            </a:r>
            <a:endParaRPr sz="4100">
              <a:latin typeface="Courier New"/>
              <a:cs typeface="Courier New"/>
            </a:endParaRPr>
          </a:p>
          <a:p>
            <a:pPr marL="12700" marR="5080">
              <a:lnSpc>
                <a:spcPct val="137400"/>
              </a:lnSpc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filter(</a:t>
            </a: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babynames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latin typeface="Courier New"/>
                <a:cs typeface="Courier New"/>
              </a:rPr>
              <a:t>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 "M") 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select(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boys_2015</a:t>
            </a:r>
            <a:r>
              <a:rPr sz="4100" spc="10" dirty="0">
                <a:latin typeface="Courier New"/>
                <a:cs typeface="Courier New"/>
              </a:rPr>
              <a:t>, </a:t>
            </a:r>
            <a:r>
              <a:rPr sz="4100" spc="5" dirty="0">
                <a:latin typeface="Courier New"/>
                <a:cs typeface="Courier New"/>
              </a:rPr>
              <a:t>name,</a:t>
            </a:r>
            <a:r>
              <a:rPr sz="4100" spc="10" dirty="0">
                <a:latin typeface="Courier New"/>
                <a:cs typeface="Courier New"/>
              </a:rPr>
              <a:t> n)</a:t>
            </a:r>
            <a:endParaRPr sz="4100">
              <a:latin typeface="Courier New"/>
              <a:cs typeface="Courier New"/>
            </a:endParaRPr>
          </a:p>
          <a:p>
            <a:pPr marL="12700" marR="5031105">
              <a:lnSpc>
                <a:spcPct val="137400"/>
              </a:lnSpc>
            </a:pP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boys_2015 </a:t>
            </a:r>
            <a:r>
              <a:rPr sz="4100" spc="10" dirty="0">
                <a:latin typeface="Courier New"/>
                <a:cs typeface="Courier New"/>
              </a:rPr>
              <a:t>&lt;- arrange(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boys_2015</a:t>
            </a:r>
            <a:r>
              <a:rPr sz="4100" spc="10" dirty="0">
                <a:latin typeface="Courier New"/>
                <a:cs typeface="Courier New"/>
              </a:rPr>
              <a:t>, desc(n)) 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boys_2015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45669" y="605081"/>
            <a:ext cx="24149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5" dirty="0"/>
              <a:t>Pipes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5175" y="7021665"/>
            <a:ext cx="18214340" cy="371157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669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785"/>
              </a:spcBef>
            </a:pPr>
            <a:r>
              <a:rPr sz="4100" spc="5" dirty="0">
                <a:latin typeface="Courier New"/>
                <a:cs typeface="Courier New"/>
              </a:rPr>
              <a:t>babynames</a:t>
            </a:r>
            <a:r>
              <a:rPr sz="4100" spc="10" dirty="0"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5F327C"/>
                </a:solidFill>
                <a:latin typeface="Courier New"/>
                <a:cs typeface="Courier New"/>
              </a:rPr>
              <a:t>%&gt;%</a:t>
            </a:r>
            <a:endParaRPr sz="4100">
              <a:latin typeface="Courier New"/>
              <a:cs typeface="Courier New"/>
            </a:endParaRPr>
          </a:p>
          <a:p>
            <a:pPr marL="771525" marR="612330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2015,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"M")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select(name, </a:t>
            </a:r>
            <a:r>
              <a:rPr sz="4100" spc="10" dirty="0">
                <a:latin typeface="Courier New"/>
                <a:cs typeface="Courier New"/>
              </a:rPr>
              <a:t>n)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%&gt;% </a:t>
            </a:r>
            <a:r>
              <a:rPr sz="4100" spc="10" dirty="0">
                <a:latin typeface="Courier New"/>
                <a:cs typeface="Courier New"/>
              </a:rPr>
              <a:t> arrange(desc(n))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174" y="589510"/>
            <a:ext cx="18214340" cy="125031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0289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2385"/>
              </a:spcBef>
            </a:pPr>
            <a:r>
              <a:rPr sz="4100" spc="5" dirty="0">
                <a:latin typeface="Courier New"/>
                <a:cs typeface="Courier New"/>
              </a:rPr>
              <a:t>foo_foo </a:t>
            </a:r>
            <a:r>
              <a:rPr sz="4100" spc="10" dirty="0">
                <a:latin typeface="Courier New"/>
                <a:cs typeface="Courier New"/>
              </a:rPr>
              <a:t>&lt;- little_bunny()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5174" y="2454662"/>
            <a:ext cx="18214340" cy="376936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45185" marR="9507220" indent="-628650">
              <a:lnSpc>
                <a:spcPct val="137400"/>
              </a:lnSpc>
              <a:spcBef>
                <a:spcPts val="290"/>
              </a:spcBef>
            </a:pPr>
            <a:r>
              <a:rPr sz="4100" spc="5" dirty="0">
                <a:latin typeface="Courier New"/>
                <a:cs typeface="Courier New"/>
              </a:rPr>
              <a:t>foo_foo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hop_through(forest)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scoop_up(field_mouse) </a:t>
            </a:r>
            <a:r>
              <a:rPr sz="4100" spc="10" dirty="0">
                <a:latin typeface="Courier New"/>
                <a:cs typeface="Courier New"/>
              </a:rPr>
              <a:t>%&gt;%  bop_on(head)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5174" y="7268579"/>
            <a:ext cx="18214340" cy="2843530"/>
          </a:xfrm>
          <a:custGeom>
            <a:avLst/>
            <a:gdLst/>
            <a:ahLst/>
            <a:cxnLst/>
            <a:rect l="l" t="t" r="r" b="b"/>
            <a:pathLst>
              <a:path w="18214340" h="2843529">
                <a:moveTo>
                  <a:pt x="0" y="0"/>
                </a:moveTo>
                <a:lnTo>
                  <a:pt x="18213749" y="0"/>
                </a:lnTo>
                <a:lnTo>
                  <a:pt x="18213749" y="2843199"/>
                </a:lnTo>
                <a:lnTo>
                  <a:pt x="0" y="28431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5174" y="7268579"/>
            <a:ext cx="18214340" cy="2843530"/>
          </a:xfrm>
          <a:custGeom>
            <a:avLst/>
            <a:gdLst/>
            <a:ahLst/>
            <a:cxnLst/>
            <a:rect l="l" t="t" r="r" b="b"/>
            <a:pathLst>
              <a:path w="18214340" h="2843529">
                <a:moveTo>
                  <a:pt x="0" y="0"/>
                </a:moveTo>
                <a:lnTo>
                  <a:pt x="18213749" y="0"/>
                </a:lnTo>
                <a:lnTo>
                  <a:pt x="18213749" y="2843200"/>
                </a:lnTo>
                <a:lnTo>
                  <a:pt x="0" y="2843200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3446" y="6364069"/>
            <a:ext cx="13670280" cy="3522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65" dirty="0">
                <a:latin typeface="Calibri"/>
                <a:cs typeface="Calibri"/>
              </a:rPr>
              <a:t>vs.</a:t>
            </a:r>
            <a:endParaRPr sz="4950">
              <a:latin typeface="Calibri"/>
              <a:cs typeface="Calibri"/>
            </a:endParaRPr>
          </a:p>
          <a:p>
            <a:pPr marL="148590" marR="5080">
              <a:lnSpc>
                <a:spcPct val="137400"/>
              </a:lnSpc>
              <a:spcBef>
                <a:spcPts val="1315"/>
              </a:spcBef>
              <a:tabLst>
                <a:tab pos="5802630" algn="l"/>
              </a:tabLst>
            </a:pPr>
            <a:r>
              <a:rPr sz="4100" spc="5" dirty="0">
                <a:latin typeface="Courier New"/>
                <a:cs typeface="Courier New"/>
              </a:rPr>
              <a:t>foo_foo2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hop_through(foo_foo, </a:t>
            </a:r>
            <a:r>
              <a:rPr sz="4100" spc="10" dirty="0">
                <a:latin typeface="Courier New"/>
                <a:cs typeface="Courier New"/>
              </a:rPr>
              <a:t>forest)  </a:t>
            </a:r>
            <a:r>
              <a:rPr sz="4100" spc="5" dirty="0">
                <a:latin typeface="Courier New"/>
                <a:cs typeface="Courier New"/>
              </a:rPr>
              <a:t>foo_foo3 </a:t>
            </a:r>
            <a:r>
              <a:rPr sz="4100" spc="10" dirty="0">
                <a:latin typeface="Courier New"/>
                <a:cs typeface="Courier New"/>
              </a:rPr>
              <a:t>&lt;- </a:t>
            </a:r>
            <a:r>
              <a:rPr sz="4100" spc="5" dirty="0">
                <a:latin typeface="Courier New"/>
                <a:cs typeface="Courier New"/>
              </a:rPr>
              <a:t>scoop_up(foo_foo2, </a:t>
            </a:r>
            <a:r>
              <a:rPr sz="4100" spc="10" dirty="0">
                <a:latin typeface="Courier New"/>
                <a:cs typeface="Courier New"/>
              </a:rPr>
              <a:t>field_mouse)  </a:t>
            </a:r>
            <a:r>
              <a:rPr sz="4100" spc="5" dirty="0">
                <a:latin typeface="Courier New"/>
                <a:cs typeface="Courier New"/>
              </a:rPr>
              <a:t>bop_on(foo_foo3,	</a:t>
            </a:r>
            <a:r>
              <a:rPr sz="4100" spc="10" dirty="0">
                <a:latin typeface="Courier New"/>
                <a:cs typeface="Courier New"/>
              </a:rPr>
              <a:t>head)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87</a:t>
            </a:fld>
            <a:endParaRPr spc="-5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74043" y="1139097"/>
            <a:ext cx="91890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Shortcut </a:t>
            </a:r>
            <a:r>
              <a:rPr spc="10" dirty="0"/>
              <a:t>to </a:t>
            </a:r>
            <a:r>
              <a:rPr spc="90" dirty="0"/>
              <a:t>type</a:t>
            </a:r>
            <a:r>
              <a:rPr spc="-894" dirty="0"/>
              <a:t> </a:t>
            </a:r>
            <a:r>
              <a:rPr spc="-5" dirty="0">
                <a:latin typeface="Courier New"/>
                <a:cs typeface="Courier New"/>
              </a:rPr>
              <a:t>%&gt;%</a:t>
            </a:r>
          </a:p>
        </p:txBody>
      </p:sp>
      <p:sp>
        <p:nvSpPr>
          <p:cNvPr id="4" name="object 4"/>
          <p:cNvSpPr/>
          <p:nvPr/>
        </p:nvSpPr>
        <p:spPr>
          <a:xfrm>
            <a:off x="2748071" y="4037020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6789" y="4015353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702899" y="0"/>
                </a:moveTo>
                <a:lnTo>
                  <a:pt x="219120" y="0"/>
                </a:lnTo>
                <a:lnTo>
                  <a:pt x="168877" y="5787"/>
                </a:lnTo>
                <a:lnTo>
                  <a:pt x="122756" y="22271"/>
                </a:lnTo>
                <a:lnTo>
                  <a:pt x="82071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1" y="1412666"/>
                </a:lnTo>
                <a:lnTo>
                  <a:pt x="122756" y="1438533"/>
                </a:lnTo>
                <a:lnTo>
                  <a:pt x="168877" y="1455017"/>
                </a:lnTo>
                <a:lnTo>
                  <a:pt x="219120" y="1460804"/>
                </a:lnTo>
                <a:lnTo>
                  <a:pt x="2702899" y="1460804"/>
                </a:lnTo>
                <a:lnTo>
                  <a:pt x="2753142" y="1455017"/>
                </a:lnTo>
                <a:lnTo>
                  <a:pt x="2799263" y="1438533"/>
                </a:lnTo>
                <a:lnTo>
                  <a:pt x="2839948" y="1412666"/>
                </a:lnTo>
                <a:lnTo>
                  <a:pt x="2873882" y="1378732"/>
                </a:lnTo>
                <a:lnTo>
                  <a:pt x="2899749" y="1338047"/>
                </a:lnTo>
                <a:lnTo>
                  <a:pt x="2916233" y="1291926"/>
                </a:lnTo>
                <a:lnTo>
                  <a:pt x="2922020" y="1241683"/>
                </a:lnTo>
                <a:lnTo>
                  <a:pt x="2922020" y="219121"/>
                </a:lnTo>
                <a:lnTo>
                  <a:pt x="2916233" y="168878"/>
                </a:lnTo>
                <a:lnTo>
                  <a:pt x="2899749" y="122757"/>
                </a:lnTo>
                <a:lnTo>
                  <a:pt x="2873882" y="82072"/>
                </a:lnTo>
                <a:lnTo>
                  <a:pt x="2839948" y="48138"/>
                </a:lnTo>
                <a:lnTo>
                  <a:pt x="2799263" y="22271"/>
                </a:lnTo>
                <a:lnTo>
                  <a:pt x="2753142" y="5787"/>
                </a:lnTo>
                <a:lnTo>
                  <a:pt x="2702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6789" y="4015352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0721" y="4015353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5" y="0"/>
                </a:moveTo>
                <a:lnTo>
                  <a:pt x="344617" y="0"/>
                </a:lnTo>
                <a:lnTo>
                  <a:pt x="297855" y="3145"/>
                </a:lnTo>
                <a:lnTo>
                  <a:pt x="253004" y="12310"/>
                </a:lnTo>
                <a:lnTo>
                  <a:pt x="210476" y="27081"/>
                </a:lnTo>
                <a:lnTo>
                  <a:pt x="170682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2" y="1360383"/>
                </a:lnTo>
                <a:lnTo>
                  <a:pt x="210476" y="1380351"/>
                </a:lnTo>
                <a:lnTo>
                  <a:pt x="253004" y="1395123"/>
                </a:lnTo>
                <a:lnTo>
                  <a:pt x="297855" y="1404287"/>
                </a:lnTo>
                <a:lnTo>
                  <a:pt x="344617" y="1407433"/>
                </a:lnTo>
                <a:lnTo>
                  <a:pt x="2470645" y="1407433"/>
                </a:lnTo>
                <a:lnTo>
                  <a:pt x="2517408" y="1404287"/>
                </a:lnTo>
                <a:lnTo>
                  <a:pt x="2562258" y="1395123"/>
                </a:lnTo>
                <a:lnTo>
                  <a:pt x="2604786" y="1380351"/>
                </a:lnTo>
                <a:lnTo>
                  <a:pt x="2644581" y="1360383"/>
                </a:lnTo>
                <a:lnTo>
                  <a:pt x="2681231" y="1335628"/>
                </a:lnTo>
                <a:lnTo>
                  <a:pt x="2714327" y="1306497"/>
                </a:lnTo>
                <a:lnTo>
                  <a:pt x="2743458" y="1273401"/>
                </a:lnTo>
                <a:lnTo>
                  <a:pt x="2768213" y="1236751"/>
                </a:lnTo>
                <a:lnTo>
                  <a:pt x="2788182" y="1196956"/>
                </a:lnTo>
                <a:lnTo>
                  <a:pt x="2802953" y="1154428"/>
                </a:lnTo>
                <a:lnTo>
                  <a:pt x="2812118" y="1109578"/>
                </a:lnTo>
                <a:lnTo>
                  <a:pt x="2815264" y="1062815"/>
                </a:lnTo>
                <a:lnTo>
                  <a:pt x="2815264" y="344618"/>
                </a:lnTo>
                <a:lnTo>
                  <a:pt x="2812118" y="297856"/>
                </a:lnTo>
                <a:lnTo>
                  <a:pt x="2802953" y="253005"/>
                </a:lnTo>
                <a:lnTo>
                  <a:pt x="2788182" y="210477"/>
                </a:lnTo>
                <a:lnTo>
                  <a:pt x="2768213" y="170683"/>
                </a:lnTo>
                <a:lnTo>
                  <a:pt x="2743458" y="134032"/>
                </a:lnTo>
                <a:lnTo>
                  <a:pt x="2714327" y="100936"/>
                </a:lnTo>
                <a:lnTo>
                  <a:pt x="2681231" y="71805"/>
                </a:lnTo>
                <a:lnTo>
                  <a:pt x="2644581" y="47050"/>
                </a:lnTo>
                <a:lnTo>
                  <a:pt x="2604786" y="27081"/>
                </a:lnTo>
                <a:lnTo>
                  <a:pt x="2562258" y="12310"/>
                </a:lnTo>
                <a:lnTo>
                  <a:pt x="2517408" y="3145"/>
                </a:lnTo>
                <a:lnTo>
                  <a:pt x="2470645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0721" y="4015352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93481" y="4037020"/>
            <a:ext cx="1802710" cy="154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22192" y="4015353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5">
                <a:moveTo>
                  <a:pt x="1499828" y="0"/>
                </a:moveTo>
                <a:lnTo>
                  <a:pt x="219124" y="0"/>
                </a:lnTo>
                <a:lnTo>
                  <a:pt x="168883" y="5787"/>
                </a:lnTo>
                <a:lnTo>
                  <a:pt x="122761" y="22271"/>
                </a:lnTo>
                <a:lnTo>
                  <a:pt x="82076" y="48138"/>
                </a:lnTo>
                <a:lnTo>
                  <a:pt x="48141" y="82072"/>
                </a:lnTo>
                <a:lnTo>
                  <a:pt x="22273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3" y="1338047"/>
                </a:lnTo>
                <a:lnTo>
                  <a:pt x="48141" y="1378732"/>
                </a:lnTo>
                <a:lnTo>
                  <a:pt x="82076" y="1412666"/>
                </a:lnTo>
                <a:lnTo>
                  <a:pt x="122761" y="1438533"/>
                </a:lnTo>
                <a:lnTo>
                  <a:pt x="168883" y="1455017"/>
                </a:lnTo>
                <a:lnTo>
                  <a:pt x="219124" y="1460804"/>
                </a:lnTo>
                <a:lnTo>
                  <a:pt x="1499828" y="1460804"/>
                </a:lnTo>
                <a:lnTo>
                  <a:pt x="1550069" y="1455017"/>
                </a:lnTo>
                <a:lnTo>
                  <a:pt x="1596188" y="1438533"/>
                </a:lnTo>
                <a:lnTo>
                  <a:pt x="1636872" y="1412666"/>
                </a:lnTo>
                <a:lnTo>
                  <a:pt x="1670805" y="1378732"/>
                </a:lnTo>
                <a:lnTo>
                  <a:pt x="1696671" y="1338047"/>
                </a:lnTo>
                <a:lnTo>
                  <a:pt x="1713155" y="1291926"/>
                </a:lnTo>
                <a:lnTo>
                  <a:pt x="1718942" y="1241683"/>
                </a:lnTo>
                <a:lnTo>
                  <a:pt x="1718942" y="219121"/>
                </a:lnTo>
                <a:lnTo>
                  <a:pt x="1713155" y="168878"/>
                </a:lnTo>
                <a:lnTo>
                  <a:pt x="1696671" y="122757"/>
                </a:lnTo>
                <a:lnTo>
                  <a:pt x="1670805" y="82072"/>
                </a:lnTo>
                <a:lnTo>
                  <a:pt x="1636872" y="48138"/>
                </a:lnTo>
                <a:lnTo>
                  <a:pt x="1596188" y="22271"/>
                </a:lnTo>
                <a:lnTo>
                  <a:pt x="1550069" y="5787"/>
                </a:lnTo>
                <a:lnTo>
                  <a:pt x="1499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22192" y="4015352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5">
                <a:moveTo>
                  <a:pt x="219120" y="0"/>
                </a:moveTo>
                <a:lnTo>
                  <a:pt x="1499822" y="0"/>
                </a:lnTo>
                <a:lnTo>
                  <a:pt x="1550064" y="5787"/>
                </a:lnTo>
                <a:lnTo>
                  <a:pt x="1596186" y="22271"/>
                </a:lnTo>
                <a:lnTo>
                  <a:pt x="1636871" y="48138"/>
                </a:lnTo>
                <a:lnTo>
                  <a:pt x="1670805" y="82071"/>
                </a:lnTo>
                <a:lnTo>
                  <a:pt x="1696671" y="122756"/>
                </a:lnTo>
                <a:lnTo>
                  <a:pt x="1713156" y="168878"/>
                </a:lnTo>
                <a:lnTo>
                  <a:pt x="1718943" y="219120"/>
                </a:lnTo>
                <a:lnTo>
                  <a:pt x="1718943" y="1241683"/>
                </a:lnTo>
                <a:lnTo>
                  <a:pt x="1713156" y="1291926"/>
                </a:lnTo>
                <a:lnTo>
                  <a:pt x="1696671" y="1338047"/>
                </a:lnTo>
                <a:lnTo>
                  <a:pt x="1670805" y="1378732"/>
                </a:lnTo>
                <a:lnTo>
                  <a:pt x="1636871" y="1412665"/>
                </a:lnTo>
                <a:lnTo>
                  <a:pt x="1596186" y="1438532"/>
                </a:lnTo>
                <a:lnTo>
                  <a:pt x="1550064" y="1455016"/>
                </a:lnTo>
                <a:lnTo>
                  <a:pt x="1499822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66128" y="4015353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1274013" y="0"/>
                </a:moveTo>
                <a:lnTo>
                  <a:pt x="344617" y="0"/>
                </a:lnTo>
                <a:lnTo>
                  <a:pt x="297854" y="3145"/>
                </a:lnTo>
                <a:lnTo>
                  <a:pt x="253003" y="12310"/>
                </a:lnTo>
                <a:lnTo>
                  <a:pt x="210476" y="27081"/>
                </a:lnTo>
                <a:lnTo>
                  <a:pt x="170681" y="47050"/>
                </a:lnTo>
                <a:lnTo>
                  <a:pt x="134031" y="71805"/>
                </a:lnTo>
                <a:lnTo>
                  <a:pt x="100935" y="100936"/>
                </a:lnTo>
                <a:lnTo>
                  <a:pt x="71804" y="134032"/>
                </a:lnTo>
                <a:lnTo>
                  <a:pt x="47049" y="170683"/>
                </a:lnTo>
                <a:lnTo>
                  <a:pt x="27081" y="210477"/>
                </a:lnTo>
                <a:lnTo>
                  <a:pt x="12309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09" y="1154428"/>
                </a:lnTo>
                <a:lnTo>
                  <a:pt x="27081" y="1196956"/>
                </a:lnTo>
                <a:lnTo>
                  <a:pt x="47049" y="1236751"/>
                </a:lnTo>
                <a:lnTo>
                  <a:pt x="71804" y="1273401"/>
                </a:lnTo>
                <a:lnTo>
                  <a:pt x="100935" y="1306497"/>
                </a:lnTo>
                <a:lnTo>
                  <a:pt x="134031" y="1335628"/>
                </a:lnTo>
                <a:lnTo>
                  <a:pt x="170681" y="1360383"/>
                </a:lnTo>
                <a:lnTo>
                  <a:pt x="210476" y="1380351"/>
                </a:lnTo>
                <a:lnTo>
                  <a:pt x="253003" y="1395123"/>
                </a:lnTo>
                <a:lnTo>
                  <a:pt x="297854" y="1404287"/>
                </a:lnTo>
                <a:lnTo>
                  <a:pt x="344617" y="1407433"/>
                </a:lnTo>
                <a:lnTo>
                  <a:pt x="1274013" y="1407433"/>
                </a:lnTo>
                <a:lnTo>
                  <a:pt x="1320774" y="1404287"/>
                </a:lnTo>
                <a:lnTo>
                  <a:pt x="1365623" y="1395123"/>
                </a:lnTo>
                <a:lnTo>
                  <a:pt x="1408150" y="1380351"/>
                </a:lnTo>
                <a:lnTo>
                  <a:pt x="1447945" y="1360383"/>
                </a:lnTo>
                <a:lnTo>
                  <a:pt x="1484595" y="1335628"/>
                </a:lnTo>
                <a:lnTo>
                  <a:pt x="1517692" y="1306497"/>
                </a:lnTo>
                <a:lnTo>
                  <a:pt x="1546823" y="1273401"/>
                </a:lnTo>
                <a:lnTo>
                  <a:pt x="1571579" y="1236751"/>
                </a:lnTo>
                <a:lnTo>
                  <a:pt x="1591548" y="1196956"/>
                </a:lnTo>
                <a:lnTo>
                  <a:pt x="1606320" y="1154428"/>
                </a:lnTo>
                <a:lnTo>
                  <a:pt x="1615485" y="1109578"/>
                </a:lnTo>
                <a:lnTo>
                  <a:pt x="1618631" y="1062815"/>
                </a:lnTo>
                <a:lnTo>
                  <a:pt x="1618631" y="344618"/>
                </a:lnTo>
                <a:lnTo>
                  <a:pt x="1615485" y="297856"/>
                </a:lnTo>
                <a:lnTo>
                  <a:pt x="1606320" y="253005"/>
                </a:lnTo>
                <a:lnTo>
                  <a:pt x="1591548" y="210477"/>
                </a:lnTo>
                <a:lnTo>
                  <a:pt x="1571579" y="170683"/>
                </a:lnTo>
                <a:lnTo>
                  <a:pt x="1546823" y="134032"/>
                </a:lnTo>
                <a:lnTo>
                  <a:pt x="1517692" y="100936"/>
                </a:lnTo>
                <a:lnTo>
                  <a:pt x="1484595" y="71805"/>
                </a:lnTo>
                <a:lnTo>
                  <a:pt x="1447945" y="47050"/>
                </a:lnTo>
                <a:lnTo>
                  <a:pt x="1408150" y="27081"/>
                </a:lnTo>
                <a:lnTo>
                  <a:pt x="1365623" y="12310"/>
                </a:lnTo>
                <a:lnTo>
                  <a:pt x="1320774" y="3145"/>
                </a:lnTo>
                <a:lnTo>
                  <a:pt x="127401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66128" y="4015352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344618" y="0"/>
                </a:moveTo>
                <a:lnTo>
                  <a:pt x="1274009" y="0"/>
                </a:lnTo>
                <a:lnTo>
                  <a:pt x="1320771" y="3145"/>
                </a:lnTo>
                <a:lnTo>
                  <a:pt x="1365622" y="12310"/>
                </a:lnTo>
                <a:lnTo>
                  <a:pt x="1408150" y="27081"/>
                </a:lnTo>
                <a:lnTo>
                  <a:pt x="1447944" y="47050"/>
                </a:lnTo>
                <a:lnTo>
                  <a:pt x="1484595" y="71805"/>
                </a:lnTo>
                <a:lnTo>
                  <a:pt x="1517690" y="100936"/>
                </a:lnTo>
                <a:lnTo>
                  <a:pt x="1546821" y="134032"/>
                </a:lnTo>
                <a:lnTo>
                  <a:pt x="1571576" y="170682"/>
                </a:lnTo>
                <a:lnTo>
                  <a:pt x="1591545" y="210477"/>
                </a:lnTo>
                <a:lnTo>
                  <a:pt x="1606317" y="253005"/>
                </a:lnTo>
                <a:lnTo>
                  <a:pt x="1615481" y="297855"/>
                </a:lnTo>
                <a:lnTo>
                  <a:pt x="1618627" y="344618"/>
                </a:lnTo>
                <a:lnTo>
                  <a:pt x="1618627" y="1062814"/>
                </a:lnTo>
                <a:lnTo>
                  <a:pt x="1615481" y="1109577"/>
                </a:lnTo>
                <a:lnTo>
                  <a:pt x="1606317" y="1154427"/>
                </a:lnTo>
                <a:lnTo>
                  <a:pt x="1591545" y="1196955"/>
                </a:lnTo>
                <a:lnTo>
                  <a:pt x="1571576" y="1236750"/>
                </a:lnTo>
                <a:lnTo>
                  <a:pt x="1546821" y="1273400"/>
                </a:lnTo>
                <a:lnTo>
                  <a:pt x="1517690" y="1306496"/>
                </a:lnTo>
                <a:lnTo>
                  <a:pt x="1484595" y="1335627"/>
                </a:lnTo>
                <a:lnTo>
                  <a:pt x="1447944" y="1360382"/>
                </a:lnTo>
                <a:lnTo>
                  <a:pt x="1408150" y="1380351"/>
                </a:lnTo>
                <a:lnTo>
                  <a:pt x="1365622" y="1395123"/>
                </a:lnTo>
                <a:lnTo>
                  <a:pt x="1320771" y="1404287"/>
                </a:lnTo>
                <a:lnTo>
                  <a:pt x="1274009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13821" y="4175654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20775" y="4037020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9494" y="4015353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702899" y="0"/>
                </a:moveTo>
                <a:lnTo>
                  <a:pt x="219120" y="0"/>
                </a:lnTo>
                <a:lnTo>
                  <a:pt x="168877" y="5787"/>
                </a:lnTo>
                <a:lnTo>
                  <a:pt x="122756" y="22271"/>
                </a:lnTo>
                <a:lnTo>
                  <a:pt x="82071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1" y="1412666"/>
                </a:lnTo>
                <a:lnTo>
                  <a:pt x="122756" y="1438533"/>
                </a:lnTo>
                <a:lnTo>
                  <a:pt x="168877" y="1455017"/>
                </a:lnTo>
                <a:lnTo>
                  <a:pt x="219120" y="1460804"/>
                </a:lnTo>
                <a:lnTo>
                  <a:pt x="2702899" y="1460804"/>
                </a:lnTo>
                <a:lnTo>
                  <a:pt x="2753142" y="1455017"/>
                </a:lnTo>
                <a:lnTo>
                  <a:pt x="2799263" y="1438533"/>
                </a:lnTo>
                <a:lnTo>
                  <a:pt x="2839948" y="1412666"/>
                </a:lnTo>
                <a:lnTo>
                  <a:pt x="2873882" y="1378732"/>
                </a:lnTo>
                <a:lnTo>
                  <a:pt x="2899749" y="1338047"/>
                </a:lnTo>
                <a:lnTo>
                  <a:pt x="2916233" y="1291926"/>
                </a:lnTo>
                <a:lnTo>
                  <a:pt x="2922020" y="1241683"/>
                </a:lnTo>
                <a:lnTo>
                  <a:pt x="2922020" y="219121"/>
                </a:lnTo>
                <a:lnTo>
                  <a:pt x="2916233" y="168878"/>
                </a:lnTo>
                <a:lnTo>
                  <a:pt x="2899749" y="122757"/>
                </a:lnTo>
                <a:lnTo>
                  <a:pt x="2873882" y="82072"/>
                </a:lnTo>
                <a:lnTo>
                  <a:pt x="2839948" y="48138"/>
                </a:lnTo>
                <a:lnTo>
                  <a:pt x="2799263" y="22271"/>
                </a:lnTo>
                <a:lnTo>
                  <a:pt x="2753142" y="5787"/>
                </a:lnTo>
                <a:lnTo>
                  <a:pt x="2702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9494" y="4015352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5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93424" y="4015353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9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2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2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9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93424" y="4015352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788049" y="4217537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71496" y="5854065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0214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702900" y="0"/>
                </a:moveTo>
                <a:lnTo>
                  <a:pt x="219121" y="0"/>
                </a:lnTo>
                <a:lnTo>
                  <a:pt x="168878" y="5787"/>
                </a:lnTo>
                <a:lnTo>
                  <a:pt x="122757" y="22271"/>
                </a:lnTo>
                <a:lnTo>
                  <a:pt x="82072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2" y="1412666"/>
                </a:lnTo>
                <a:lnTo>
                  <a:pt x="122757" y="1438533"/>
                </a:lnTo>
                <a:lnTo>
                  <a:pt x="168878" y="1455017"/>
                </a:lnTo>
                <a:lnTo>
                  <a:pt x="219121" y="1460804"/>
                </a:lnTo>
                <a:lnTo>
                  <a:pt x="2702900" y="1460804"/>
                </a:lnTo>
                <a:lnTo>
                  <a:pt x="2753143" y="1455017"/>
                </a:lnTo>
                <a:lnTo>
                  <a:pt x="2799264" y="1438533"/>
                </a:lnTo>
                <a:lnTo>
                  <a:pt x="2839950" y="1412666"/>
                </a:lnTo>
                <a:lnTo>
                  <a:pt x="2873883" y="1378732"/>
                </a:lnTo>
                <a:lnTo>
                  <a:pt x="2899750" y="1338047"/>
                </a:lnTo>
                <a:lnTo>
                  <a:pt x="2916234" y="1291926"/>
                </a:lnTo>
                <a:lnTo>
                  <a:pt x="2922022" y="1241683"/>
                </a:lnTo>
                <a:lnTo>
                  <a:pt x="2922022" y="219121"/>
                </a:lnTo>
                <a:lnTo>
                  <a:pt x="2916234" y="168878"/>
                </a:lnTo>
                <a:lnTo>
                  <a:pt x="2899750" y="122757"/>
                </a:lnTo>
                <a:lnTo>
                  <a:pt x="2873883" y="82072"/>
                </a:lnTo>
                <a:lnTo>
                  <a:pt x="2839950" y="48138"/>
                </a:lnTo>
                <a:lnTo>
                  <a:pt x="2799264" y="22271"/>
                </a:lnTo>
                <a:lnTo>
                  <a:pt x="2753143" y="5787"/>
                </a:lnTo>
                <a:lnTo>
                  <a:pt x="270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0214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44145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8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1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1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8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44145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64687" y="4144241"/>
            <a:ext cx="1932305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6900" spc="145" dirty="0">
                <a:solidFill>
                  <a:srgbClr val="FFFFFF"/>
                </a:solidFill>
                <a:latin typeface="Arial"/>
                <a:cs typeface="Arial"/>
              </a:rPr>
              <a:t>Cmd</a:t>
            </a:r>
            <a:endParaRPr sz="6900">
              <a:latin typeface="Arial"/>
              <a:cs typeface="Arial"/>
            </a:endParaRPr>
          </a:p>
          <a:p>
            <a:pPr marL="37465" algn="ctr">
              <a:lnSpc>
                <a:spcPct val="100000"/>
              </a:lnSpc>
              <a:spcBef>
                <a:spcPts val="5984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516904" y="5854065"/>
            <a:ext cx="1802710" cy="154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45626" y="5832398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4">
                <a:moveTo>
                  <a:pt x="1499818" y="0"/>
                </a:moveTo>
                <a:lnTo>
                  <a:pt x="219113" y="0"/>
                </a:lnTo>
                <a:lnTo>
                  <a:pt x="168873" y="5787"/>
                </a:lnTo>
                <a:lnTo>
                  <a:pt x="122753" y="22271"/>
                </a:lnTo>
                <a:lnTo>
                  <a:pt x="82069" y="48138"/>
                </a:lnTo>
                <a:lnTo>
                  <a:pt x="48137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7" y="1378732"/>
                </a:lnTo>
                <a:lnTo>
                  <a:pt x="82069" y="1412666"/>
                </a:lnTo>
                <a:lnTo>
                  <a:pt x="122753" y="1438533"/>
                </a:lnTo>
                <a:lnTo>
                  <a:pt x="168873" y="1455017"/>
                </a:lnTo>
                <a:lnTo>
                  <a:pt x="219113" y="1460804"/>
                </a:lnTo>
                <a:lnTo>
                  <a:pt x="1499818" y="1460804"/>
                </a:lnTo>
                <a:lnTo>
                  <a:pt x="1550059" y="1455017"/>
                </a:lnTo>
                <a:lnTo>
                  <a:pt x="1596180" y="1438533"/>
                </a:lnTo>
                <a:lnTo>
                  <a:pt x="1636866" y="1412666"/>
                </a:lnTo>
                <a:lnTo>
                  <a:pt x="1670801" y="1378732"/>
                </a:lnTo>
                <a:lnTo>
                  <a:pt x="1696669" y="1338047"/>
                </a:lnTo>
                <a:lnTo>
                  <a:pt x="1713154" y="1291926"/>
                </a:lnTo>
                <a:lnTo>
                  <a:pt x="1718942" y="1241683"/>
                </a:lnTo>
                <a:lnTo>
                  <a:pt x="1718942" y="219121"/>
                </a:lnTo>
                <a:lnTo>
                  <a:pt x="1713154" y="168878"/>
                </a:lnTo>
                <a:lnTo>
                  <a:pt x="1696669" y="122757"/>
                </a:lnTo>
                <a:lnTo>
                  <a:pt x="1670801" y="82072"/>
                </a:lnTo>
                <a:lnTo>
                  <a:pt x="1636866" y="48138"/>
                </a:lnTo>
                <a:lnTo>
                  <a:pt x="1596180" y="22271"/>
                </a:lnTo>
                <a:lnTo>
                  <a:pt x="1550059" y="5787"/>
                </a:lnTo>
                <a:lnTo>
                  <a:pt x="1499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45626" y="5832398"/>
            <a:ext cx="1718945" cy="1461135"/>
          </a:xfrm>
          <a:custGeom>
            <a:avLst/>
            <a:gdLst/>
            <a:ahLst/>
            <a:cxnLst/>
            <a:rect l="l" t="t" r="r" b="b"/>
            <a:pathLst>
              <a:path w="1718945" h="1461134">
                <a:moveTo>
                  <a:pt x="219120" y="0"/>
                </a:moveTo>
                <a:lnTo>
                  <a:pt x="1499822" y="0"/>
                </a:lnTo>
                <a:lnTo>
                  <a:pt x="1550064" y="5787"/>
                </a:lnTo>
                <a:lnTo>
                  <a:pt x="1596186" y="22271"/>
                </a:lnTo>
                <a:lnTo>
                  <a:pt x="1636871" y="48138"/>
                </a:lnTo>
                <a:lnTo>
                  <a:pt x="1670805" y="82071"/>
                </a:lnTo>
                <a:lnTo>
                  <a:pt x="1696671" y="122756"/>
                </a:lnTo>
                <a:lnTo>
                  <a:pt x="1713156" y="168878"/>
                </a:lnTo>
                <a:lnTo>
                  <a:pt x="1718943" y="219120"/>
                </a:lnTo>
                <a:lnTo>
                  <a:pt x="1718943" y="1241683"/>
                </a:lnTo>
                <a:lnTo>
                  <a:pt x="1713156" y="1291926"/>
                </a:lnTo>
                <a:lnTo>
                  <a:pt x="1696671" y="1338047"/>
                </a:lnTo>
                <a:lnTo>
                  <a:pt x="1670805" y="1378732"/>
                </a:lnTo>
                <a:lnTo>
                  <a:pt x="1636871" y="1412665"/>
                </a:lnTo>
                <a:lnTo>
                  <a:pt x="1596186" y="1438532"/>
                </a:lnTo>
                <a:lnTo>
                  <a:pt x="1550064" y="1455016"/>
                </a:lnTo>
                <a:lnTo>
                  <a:pt x="1499822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589552" y="5832398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1274013" y="0"/>
                </a:moveTo>
                <a:lnTo>
                  <a:pt x="344617" y="0"/>
                </a:lnTo>
                <a:lnTo>
                  <a:pt x="297854" y="3145"/>
                </a:lnTo>
                <a:lnTo>
                  <a:pt x="253003" y="12310"/>
                </a:lnTo>
                <a:lnTo>
                  <a:pt x="210476" y="27081"/>
                </a:lnTo>
                <a:lnTo>
                  <a:pt x="170681" y="47050"/>
                </a:lnTo>
                <a:lnTo>
                  <a:pt x="134031" y="71805"/>
                </a:lnTo>
                <a:lnTo>
                  <a:pt x="100935" y="100936"/>
                </a:lnTo>
                <a:lnTo>
                  <a:pt x="71804" y="134032"/>
                </a:lnTo>
                <a:lnTo>
                  <a:pt x="47049" y="170683"/>
                </a:lnTo>
                <a:lnTo>
                  <a:pt x="27081" y="210477"/>
                </a:lnTo>
                <a:lnTo>
                  <a:pt x="12309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09" y="1154428"/>
                </a:lnTo>
                <a:lnTo>
                  <a:pt x="27081" y="1196956"/>
                </a:lnTo>
                <a:lnTo>
                  <a:pt x="47049" y="1236751"/>
                </a:lnTo>
                <a:lnTo>
                  <a:pt x="71804" y="1273401"/>
                </a:lnTo>
                <a:lnTo>
                  <a:pt x="100935" y="1306497"/>
                </a:lnTo>
                <a:lnTo>
                  <a:pt x="134031" y="1335628"/>
                </a:lnTo>
                <a:lnTo>
                  <a:pt x="170681" y="1360383"/>
                </a:lnTo>
                <a:lnTo>
                  <a:pt x="210476" y="1380351"/>
                </a:lnTo>
                <a:lnTo>
                  <a:pt x="253003" y="1395123"/>
                </a:lnTo>
                <a:lnTo>
                  <a:pt x="297854" y="1404287"/>
                </a:lnTo>
                <a:lnTo>
                  <a:pt x="344617" y="1407433"/>
                </a:lnTo>
                <a:lnTo>
                  <a:pt x="1274013" y="1407433"/>
                </a:lnTo>
                <a:lnTo>
                  <a:pt x="1320776" y="1404287"/>
                </a:lnTo>
                <a:lnTo>
                  <a:pt x="1365627" y="1395123"/>
                </a:lnTo>
                <a:lnTo>
                  <a:pt x="1408155" y="1380351"/>
                </a:lnTo>
                <a:lnTo>
                  <a:pt x="1447949" y="1360383"/>
                </a:lnTo>
                <a:lnTo>
                  <a:pt x="1484600" y="1335628"/>
                </a:lnTo>
                <a:lnTo>
                  <a:pt x="1517695" y="1306497"/>
                </a:lnTo>
                <a:lnTo>
                  <a:pt x="1546826" y="1273401"/>
                </a:lnTo>
                <a:lnTo>
                  <a:pt x="1571581" y="1236751"/>
                </a:lnTo>
                <a:lnTo>
                  <a:pt x="1591549" y="1196956"/>
                </a:lnTo>
                <a:lnTo>
                  <a:pt x="1606321" y="1154428"/>
                </a:lnTo>
                <a:lnTo>
                  <a:pt x="1615485" y="1109578"/>
                </a:lnTo>
                <a:lnTo>
                  <a:pt x="1618631" y="1062815"/>
                </a:lnTo>
                <a:lnTo>
                  <a:pt x="1618631" y="344618"/>
                </a:lnTo>
                <a:lnTo>
                  <a:pt x="1615485" y="297856"/>
                </a:lnTo>
                <a:lnTo>
                  <a:pt x="1606321" y="253005"/>
                </a:lnTo>
                <a:lnTo>
                  <a:pt x="1591549" y="210477"/>
                </a:lnTo>
                <a:lnTo>
                  <a:pt x="1571581" y="170683"/>
                </a:lnTo>
                <a:lnTo>
                  <a:pt x="1546826" y="134032"/>
                </a:lnTo>
                <a:lnTo>
                  <a:pt x="1517695" y="100936"/>
                </a:lnTo>
                <a:lnTo>
                  <a:pt x="1484600" y="71805"/>
                </a:lnTo>
                <a:lnTo>
                  <a:pt x="1447949" y="47050"/>
                </a:lnTo>
                <a:lnTo>
                  <a:pt x="1408155" y="27081"/>
                </a:lnTo>
                <a:lnTo>
                  <a:pt x="1365627" y="12310"/>
                </a:lnTo>
                <a:lnTo>
                  <a:pt x="1320776" y="3145"/>
                </a:lnTo>
                <a:lnTo>
                  <a:pt x="1274013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89552" y="5832398"/>
            <a:ext cx="1619250" cy="1407795"/>
          </a:xfrm>
          <a:custGeom>
            <a:avLst/>
            <a:gdLst/>
            <a:ahLst/>
            <a:cxnLst/>
            <a:rect l="l" t="t" r="r" b="b"/>
            <a:pathLst>
              <a:path w="1619250" h="1407795">
                <a:moveTo>
                  <a:pt x="344618" y="0"/>
                </a:moveTo>
                <a:lnTo>
                  <a:pt x="1274009" y="0"/>
                </a:lnTo>
                <a:lnTo>
                  <a:pt x="1320771" y="3145"/>
                </a:lnTo>
                <a:lnTo>
                  <a:pt x="1365622" y="12310"/>
                </a:lnTo>
                <a:lnTo>
                  <a:pt x="1408150" y="27081"/>
                </a:lnTo>
                <a:lnTo>
                  <a:pt x="1447944" y="47050"/>
                </a:lnTo>
                <a:lnTo>
                  <a:pt x="1484595" y="71805"/>
                </a:lnTo>
                <a:lnTo>
                  <a:pt x="1517690" y="100936"/>
                </a:lnTo>
                <a:lnTo>
                  <a:pt x="1546821" y="134032"/>
                </a:lnTo>
                <a:lnTo>
                  <a:pt x="1571576" y="170682"/>
                </a:lnTo>
                <a:lnTo>
                  <a:pt x="1591545" y="210477"/>
                </a:lnTo>
                <a:lnTo>
                  <a:pt x="1606317" y="253005"/>
                </a:lnTo>
                <a:lnTo>
                  <a:pt x="1615481" y="297855"/>
                </a:lnTo>
                <a:lnTo>
                  <a:pt x="1618627" y="344618"/>
                </a:lnTo>
                <a:lnTo>
                  <a:pt x="1618627" y="1062814"/>
                </a:lnTo>
                <a:lnTo>
                  <a:pt x="1615481" y="1109577"/>
                </a:lnTo>
                <a:lnTo>
                  <a:pt x="1606317" y="1154427"/>
                </a:lnTo>
                <a:lnTo>
                  <a:pt x="1591545" y="1196955"/>
                </a:lnTo>
                <a:lnTo>
                  <a:pt x="1571576" y="1236750"/>
                </a:lnTo>
                <a:lnTo>
                  <a:pt x="1546821" y="1273400"/>
                </a:lnTo>
                <a:lnTo>
                  <a:pt x="1517690" y="1306496"/>
                </a:lnTo>
                <a:lnTo>
                  <a:pt x="1484595" y="1335627"/>
                </a:lnTo>
                <a:lnTo>
                  <a:pt x="1447944" y="1360382"/>
                </a:lnTo>
                <a:lnTo>
                  <a:pt x="1408150" y="1380351"/>
                </a:lnTo>
                <a:lnTo>
                  <a:pt x="1365622" y="1395123"/>
                </a:lnTo>
                <a:lnTo>
                  <a:pt x="1320771" y="1404287"/>
                </a:lnTo>
                <a:lnTo>
                  <a:pt x="1274009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81729" y="4154712"/>
            <a:ext cx="6127750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399665" algn="l"/>
              </a:tabLst>
            </a:pPr>
            <a:r>
              <a:rPr sz="6900" spc="280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5984"/>
              </a:spcBef>
              <a:tabLst>
                <a:tab pos="2462530" algn="l"/>
              </a:tabLst>
            </a:pPr>
            <a:r>
              <a:rPr sz="6900" spc="280" dirty="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sz="6500" spc="-20" dirty="0">
                <a:latin typeface="Calibri"/>
                <a:cs typeface="Calibri"/>
              </a:rPr>
              <a:t>(Wind</a:t>
            </a:r>
            <a:r>
              <a:rPr sz="6500" spc="-50" dirty="0">
                <a:latin typeface="Calibri"/>
                <a:cs typeface="Calibri"/>
              </a:rPr>
              <a:t>o</a:t>
            </a:r>
            <a:r>
              <a:rPr sz="6500" spc="70" dirty="0">
                <a:latin typeface="Calibri"/>
                <a:cs typeface="Calibri"/>
              </a:rPr>
              <a:t>ws)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34762" y="5987117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44200" y="5854065"/>
            <a:ext cx="3005788" cy="15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72918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702900" y="0"/>
                </a:moveTo>
                <a:lnTo>
                  <a:pt x="219121" y="0"/>
                </a:lnTo>
                <a:lnTo>
                  <a:pt x="168878" y="5787"/>
                </a:lnTo>
                <a:lnTo>
                  <a:pt x="122757" y="22271"/>
                </a:lnTo>
                <a:lnTo>
                  <a:pt x="82072" y="48138"/>
                </a:lnTo>
                <a:lnTo>
                  <a:pt x="48138" y="82072"/>
                </a:lnTo>
                <a:lnTo>
                  <a:pt x="22271" y="122757"/>
                </a:lnTo>
                <a:lnTo>
                  <a:pt x="5787" y="168878"/>
                </a:lnTo>
                <a:lnTo>
                  <a:pt x="0" y="219121"/>
                </a:lnTo>
                <a:lnTo>
                  <a:pt x="0" y="1241683"/>
                </a:lnTo>
                <a:lnTo>
                  <a:pt x="5787" y="1291926"/>
                </a:lnTo>
                <a:lnTo>
                  <a:pt x="22271" y="1338047"/>
                </a:lnTo>
                <a:lnTo>
                  <a:pt x="48138" y="1378732"/>
                </a:lnTo>
                <a:lnTo>
                  <a:pt x="82072" y="1412666"/>
                </a:lnTo>
                <a:lnTo>
                  <a:pt x="122757" y="1438533"/>
                </a:lnTo>
                <a:lnTo>
                  <a:pt x="168878" y="1455017"/>
                </a:lnTo>
                <a:lnTo>
                  <a:pt x="219121" y="1460804"/>
                </a:lnTo>
                <a:lnTo>
                  <a:pt x="2702900" y="1460804"/>
                </a:lnTo>
                <a:lnTo>
                  <a:pt x="2753143" y="1455017"/>
                </a:lnTo>
                <a:lnTo>
                  <a:pt x="2799264" y="1438533"/>
                </a:lnTo>
                <a:lnTo>
                  <a:pt x="2839950" y="1412666"/>
                </a:lnTo>
                <a:lnTo>
                  <a:pt x="2873883" y="1378732"/>
                </a:lnTo>
                <a:lnTo>
                  <a:pt x="2899750" y="1338047"/>
                </a:lnTo>
                <a:lnTo>
                  <a:pt x="2916234" y="1291926"/>
                </a:lnTo>
                <a:lnTo>
                  <a:pt x="2922022" y="1241683"/>
                </a:lnTo>
                <a:lnTo>
                  <a:pt x="2922022" y="219121"/>
                </a:lnTo>
                <a:lnTo>
                  <a:pt x="2916234" y="168878"/>
                </a:lnTo>
                <a:lnTo>
                  <a:pt x="2899750" y="122757"/>
                </a:lnTo>
                <a:lnTo>
                  <a:pt x="2873883" y="82072"/>
                </a:lnTo>
                <a:lnTo>
                  <a:pt x="2839950" y="48138"/>
                </a:lnTo>
                <a:lnTo>
                  <a:pt x="2799264" y="22271"/>
                </a:lnTo>
                <a:lnTo>
                  <a:pt x="2753143" y="5787"/>
                </a:lnTo>
                <a:lnTo>
                  <a:pt x="270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72918" y="5832398"/>
            <a:ext cx="2922270" cy="1461135"/>
          </a:xfrm>
          <a:custGeom>
            <a:avLst/>
            <a:gdLst/>
            <a:ahLst/>
            <a:cxnLst/>
            <a:rect l="l" t="t" r="r" b="b"/>
            <a:pathLst>
              <a:path w="2922270" h="1461134">
                <a:moveTo>
                  <a:pt x="219120" y="0"/>
                </a:moveTo>
                <a:lnTo>
                  <a:pt x="2702900" y="0"/>
                </a:lnTo>
                <a:lnTo>
                  <a:pt x="2753143" y="5787"/>
                </a:lnTo>
                <a:lnTo>
                  <a:pt x="2799264" y="22271"/>
                </a:lnTo>
                <a:lnTo>
                  <a:pt x="2839949" y="48138"/>
                </a:lnTo>
                <a:lnTo>
                  <a:pt x="2873882" y="82071"/>
                </a:lnTo>
                <a:lnTo>
                  <a:pt x="2899749" y="122756"/>
                </a:lnTo>
                <a:lnTo>
                  <a:pt x="2916233" y="168878"/>
                </a:lnTo>
                <a:lnTo>
                  <a:pt x="2922020" y="219120"/>
                </a:lnTo>
                <a:lnTo>
                  <a:pt x="2922020" y="1241683"/>
                </a:lnTo>
                <a:lnTo>
                  <a:pt x="2916233" y="1291926"/>
                </a:lnTo>
                <a:lnTo>
                  <a:pt x="2899749" y="1338047"/>
                </a:lnTo>
                <a:lnTo>
                  <a:pt x="2873882" y="1378732"/>
                </a:lnTo>
                <a:lnTo>
                  <a:pt x="2839949" y="1412665"/>
                </a:lnTo>
                <a:lnTo>
                  <a:pt x="2799264" y="1438532"/>
                </a:lnTo>
                <a:lnTo>
                  <a:pt x="2753143" y="1455016"/>
                </a:lnTo>
                <a:lnTo>
                  <a:pt x="2702900" y="1460803"/>
                </a:lnTo>
                <a:lnTo>
                  <a:pt x="219120" y="1460803"/>
                </a:lnTo>
                <a:lnTo>
                  <a:pt x="168878" y="1455016"/>
                </a:lnTo>
                <a:lnTo>
                  <a:pt x="122756" y="1438532"/>
                </a:lnTo>
                <a:lnTo>
                  <a:pt x="82071" y="1412665"/>
                </a:lnTo>
                <a:lnTo>
                  <a:pt x="48138" y="1378732"/>
                </a:lnTo>
                <a:lnTo>
                  <a:pt x="22271" y="1338047"/>
                </a:lnTo>
                <a:lnTo>
                  <a:pt x="5787" y="1291926"/>
                </a:lnTo>
                <a:lnTo>
                  <a:pt x="0" y="1241683"/>
                </a:lnTo>
                <a:lnTo>
                  <a:pt x="0" y="219120"/>
                </a:lnTo>
                <a:lnTo>
                  <a:pt x="5787" y="168878"/>
                </a:lnTo>
                <a:lnTo>
                  <a:pt x="22271" y="122756"/>
                </a:lnTo>
                <a:lnTo>
                  <a:pt x="48138" y="82071"/>
                </a:lnTo>
                <a:lnTo>
                  <a:pt x="82071" y="48138"/>
                </a:lnTo>
                <a:lnTo>
                  <a:pt x="122756" y="22271"/>
                </a:lnTo>
                <a:lnTo>
                  <a:pt x="168878" y="5787"/>
                </a:lnTo>
                <a:lnTo>
                  <a:pt x="21912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16849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2470646" y="0"/>
                </a:moveTo>
                <a:lnTo>
                  <a:pt x="344618" y="0"/>
                </a:lnTo>
                <a:lnTo>
                  <a:pt x="297856" y="3145"/>
                </a:lnTo>
                <a:lnTo>
                  <a:pt x="253005" y="12310"/>
                </a:lnTo>
                <a:lnTo>
                  <a:pt x="210477" y="27081"/>
                </a:lnTo>
                <a:lnTo>
                  <a:pt x="170683" y="47050"/>
                </a:lnTo>
                <a:lnTo>
                  <a:pt x="134032" y="71805"/>
                </a:lnTo>
                <a:lnTo>
                  <a:pt x="100936" y="100936"/>
                </a:lnTo>
                <a:lnTo>
                  <a:pt x="71805" y="134032"/>
                </a:lnTo>
                <a:lnTo>
                  <a:pt x="47050" y="170683"/>
                </a:lnTo>
                <a:lnTo>
                  <a:pt x="27081" y="210477"/>
                </a:lnTo>
                <a:lnTo>
                  <a:pt x="12310" y="253005"/>
                </a:lnTo>
                <a:lnTo>
                  <a:pt x="3145" y="297856"/>
                </a:lnTo>
                <a:lnTo>
                  <a:pt x="0" y="344618"/>
                </a:lnTo>
                <a:lnTo>
                  <a:pt x="0" y="1062815"/>
                </a:lnTo>
                <a:lnTo>
                  <a:pt x="3145" y="1109578"/>
                </a:lnTo>
                <a:lnTo>
                  <a:pt x="12310" y="1154428"/>
                </a:lnTo>
                <a:lnTo>
                  <a:pt x="27081" y="1196956"/>
                </a:lnTo>
                <a:lnTo>
                  <a:pt x="47050" y="1236751"/>
                </a:lnTo>
                <a:lnTo>
                  <a:pt x="71805" y="1273401"/>
                </a:lnTo>
                <a:lnTo>
                  <a:pt x="100936" y="1306497"/>
                </a:lnTo>
                <a:lnTo>
                  <a:pt x="134032" y="1335628"/>
                </a:lnTo>
                <a:lnTo>
                  <a:pt x="170683" y="1360383"/>
                </a:lnTo>
                <a:lnTo>
                  <a:pt x="210477" y="1380351"/>
                </a:lnTo>
                <a:lnTo>
                  <a:pt x="253005" y="1395123"/>
                </a:lnTo>
                <a:lnTo>
                  <a:pt x="297856" y="1404287"/>
                </a:lnTo>
                <a:lnTo>
                  <a:pt x="344618" y="1407433"/>
                </a:lnTo>
                <a:lnTo>
                  <a:pt x="2470646" y="1407433"/>
                </a:lnTo>
                <a:lnTo>
                  <a:pt x="2517408" y="1404287"/>
                </a:lnTo>
                <a:lnTo>
                  <a:pt x="2562259" y="1395123"/>
                </a:lnTo>
                <a:lnTo>
                  <a:pt x="2604787" y="1380351"/>
                </a:lnTo>
                <a:lnTo>
                  <a:pt x="2644581" y="1360383"/>
                </a:lnTo>
                <a:lnTo>
                  <a:pt x="2681232" y="1335628"/>
                </a:lnTo>
                <a:lnTo>
                  <a:pt x="2714328" y="1306497"/>
                </a:lnTo>
                <a:lnTo>
                  <a:pt x="2743459" y="1273401"/>
                </a:lnTo>
                <a:lnTo>
                  <a:pt x="2768214" y="1236751"/>
                </a:lnTo>
                <a:lnTo>
                  <a:pt x="2788183" y="1196956"/>
                </a:lnTo>
                <a:lnTo>
                  <a:pt x="2802954" y="1154428"/>
                </a:lnTo>
                <a:lnTo>
                  <a:pt x="2812119" y="1109578"/>
                </a:lnTo>
                <a:lnTo>
                  <a:pt x="2815265" y="1062815"/>
                </a:lnTo>
                <a:lnTo>
                  <a:pt x="2815265" y="344618"/>
                </a:lnTo>
                <a:lnTo>
                  <a:pt x="2812119" y="297856"/>
                </a:lnTo>
                <a:lnTo>
                  <a:pt x="2802954" y="253005"/>
                </a:lnTo>
                <a:lnTo>
                  <a:pt x="2788183" y="210477"/>
                </a:lnTo>
                <a:lnTo>
                  <a:pt x="2768214" y="170683"/>
                </a:lnTo>
                <a:lnTo>
                  <a:pt x="2743459" y="134032"/>
                </a:lnTo>
                <a:lnTo>
                  <a:pt x="2714328" y="100936"/>
                </a:lnTo>
                <a:lnTo>
                  <a:pt x="2681232" y="71805"/>
                </a:lnTo>
                <a:lnTo>
                  <a:pt x="2644581" y="47050"/>
                </a:lnTo>
                <a:lnTo>
                  <a:pt x="2604787" y="27081"/>
                </a:lnTo>
                <a:lnTo>
                  <a:pt x="2562259" y="12310"/>
                </a:lnTo>
                <a:lnTo>
                  <a:pt x="2517408" y="3145"/>
                </a:lnTo>
                <a:lnTo>
                  <a:pt x="2470646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16849" y="5832398"/>
            <a:ext cx="2815590" cy="1407795"/>
          </a:xfrm>
          <a:custGeom>
            <a:avLst/>
            <a:gdLst/>
            <a:ahLst/>
            <a:cxnLst/>
            <a:rect l="l" t="t" r="r" b="b"/>
            <a:pathLst>
              <a:path w="2815590" h="1407795">
                <a:moveTo>
                  <a:pt x="344618" y="0"/>
                </a:moveTo>
                <a:lnTo>
                  <a:pt x="2470646" y="0"/>
                </a:lnTo>
                <a:lnTo>
                  <a:pt x="2517408" y="3145"/>
                </a:lnTo>
                <a:lnTo>
                  <a:pt x="2562259" y="12310"/>
                </a:lnTo>
                <a:lnTo>
                  <a:pt x="2604787" y="27081"/>
                </a:lnTo>
                <a:lnTo>
                  <a:pt x="2644581" y="47050"/>
                </a:lnTo>
                <a:lnTo>
                  <a:pt x="2681231" y="71805"/>
                </a:lnTo>
                <a:lnTo>
                  <a:pt x="2714327" y="100936"/>
                </a:lnTo>
                <a:lnTo>
                  <a:pt x="2743458" y="134032"/>
                </a:lnTo>
                <a:lnTo>
                  <a:pt x="2768213" y="170682"/>
                </a:lnTo>
                <a:lnTo>
                  <a:pt x="2788182" y="210477"/>
                </a:lnTo>
                <a:lnTo>
                  <a:pt x="2802953" y="253005"/>
                </a:lnTo>
                <a:lnTo>
                  <a:pt x="2812118" y="297855"/>
                </a:lnTo>
                <a:lnTo>
                  <a:pt x="2815264" y="344618"/>
                </a:lnTo>
                <a:lnTo>
                  <a:pt x="2815264" y="1062814"/>
                </a:lnTo>
                <a:lnTo>
                  <a:pt x="2812118" y="1109577"/>
                </a:lnTo>
                <a:lnTo>
                  <a:pt x="2802953" y="1154427"/>
                </a:lnTo>
                <a:lnTo>
                  <a:pt x="2788182" y="1196955"/>
                </a:lnTo>
                <a:lnTo>
                  <a:pt x="2768213" y="1236750"/>
                </a:lnTo>
                <a:lnTo>
                  <a:pt x="2743458" y="1273400"/>
                </a:lnTo>
                <a:lnTo>
                  <a:pt x="2714327" y="1306496"/>
                </a:lnTo>
                <a:lnTo>
                  <a:pt x="2681231" y="1335627"/>
                </a:lnTo>
                <a:lnTo>
                  <a:pt x="2644581" y="1360382"/>
                </a:lnTo>
                <a:lnTo>
                  <a:pt x="2604787" y="1380351"/>
                </a:lnTo>
                <a:lnTo>
                  <a:pt x="2562259" y="1395123"/>
                </a:lnTo>
                <a:lnTo>
                  <a:pt x="2517408" y="1404287"/>
                </a:lnTo>
                <a:lnTo>
                  <a:pt x="2470646" y="1407433"/>
                </a:lnTo>
                <a:lnTo>
                  <a:pt x="344618" y="1407433"/>
                </a:lnTo>
                <a:lnTo>
                  <a:pt x="297855" y="1404287"/>
                </a:lnTo>
                <a:lnTo>
                  <a:pt x="253005" y="1395123"/>
                </a:lnTo>
                <a:lnTo>
                  <a:pt x="210477" y="1380351"/>
                </a:lnTo>
                <a:lnTo>
                  <a:pt x="170682" y="1360382"/>
                </a:lnTo>
                <a:lnTo>
                  <a:pt x="134032" y="1335627"/>
                </a:lnTo>
                <a:lnTo>
                  <a:pt x="100936" y="1306496"/>
                </a:lnTo>
                <a:lnTo>
                  <a:pt x="71805" y="1273400"/>
                </a:lnTo>
                <a:lnTo>
                  <a:pt x="47050" y="1236750"/>
                </a:lnTo>
                <a:lnTo>
                  <a:pt x="27081" y="1196955"/>
                </a:lnTo>
                <a:lnTo>
                  <a:pt x="12310" y="1154427"/>
                </a:lnTo>
                <a:lnTo>
                  <a:pt x="3145" y="1109577"/>
                </a:lnTo>
                <a:lnTo>
                  <a:pt x="0" y="1062814"/>
                </a:lnTo>
                <a:lnTo>
                  <a:pt x="0" y="344618"/>
                </a:lnTo>
                <a:lnTo>
                  <a:pt x="3145" y="297855"/>
                </a:lnTo>
                <a:lnTo>
                  <a:pt x="12310" y="253005"/>
                </a:lnTo>
                <a:lnTo>
                  <a:pt x="27081" y="210477"/>
                </a:lnTo>
                <a:lnTo>
                  <a:pt x="47050" y="170682"/>
                </a:lnTo>
                <a:lnTo>
                  <a:pt x="71805" y="134032"/>
                </a:lnTo>
                <a:lnTo>
                  <a:pt x="100936" y="100936"/>
                </a:lnTo>
                <a:lnTo>
                  <a:pt x="134032" y="71805"/>
                </a:lnTo>
                <a:lnTo>
                  <a:pt x="170682" y="47050"/>
                </a:lnTo>
                <a:lnTo>
                  <a:pt x="210477" y="27081"/>
                </a:lnTo>
                <a:lnTo>
                  <a:pt x="253005" y="12310"/>
                </a:lnTo>
                <a:lnTo>
                  <a:pt x="297855" y="3145"/>
                </a:lnTo>
                <a:lnTo>
                  <a:pt x="344618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91268" y="4144241"/>
            <a:ext cx="1838325" cy="2892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spc="6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69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5984"/>
              </a:spcBef>
            </a:pPr>
            <a:r>
              <a:rPr sz="6900" spc="6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69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88</a:t>
            </a:fld>
            <a:endParaRPr spc="-55" dirty="0"/>
          </a:p>
        </p:txBody>
      </p:sp>
      <p:sp>
        <p:nvSpPr>
          <p:cNvPr id="40" name="object 40"/>
          <p:cNvSpPr txBox="1"/>
          <p:nvPr/>
        </p:nvSpPr>
        <p:spPr>
          <a:xfrm>
            <a:off x="9808990" y="6029000"/>
            <a:ext cx="52197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8691" y="1013446"/>
            <a:ext cx="49396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</a:t>
            </a:r>
            <a:r>
              <a:rPr spc="-459" dirty="0">
                <a:solidFill>
                  <a:srgbClr val="005493"/>
                </a:solidFill>
              </a:rPr>
              <a:t> </a:t>
            </a:r>
            <a:r>
              <a:rPr spc="-85" dirty="0">
                <a:solidFill>
                  <a:srgbClr val="005493"/>
                </a:solidFill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5218" y="2875170"/>
            <a:ext cx="17459325" cy="5219065"/>
          </a:xfrm>
          <a:prstGeom prst="rect">
            <a:avLst/>
          </a:prstGeom>
        </p:spPr>
        <p:txBody>
          <a:bodyPr vert="horz" wrap="square" lIns="0" tIns="300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95" dirty="0">
                <a:solidFill>
                  <a:srgbClr val="005493"/>
                </a:solidFill>
                <a:latin typeface="Arial"/>
                <a:cs typeface="Arial"/>
              </a:rPr>
              <a:t>%&gt;%</a:t>
            </a:r>
            <a:r>
              <a:rPr sz="5250" b="1" spc="-40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alibri"/>
                <a:cs typeface="Calibri"/>
              </a:rPr>
              <a:t>write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4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0" dirty="0">
                <a:solidFill>
                  <a:srgbClr val="005493"/>
                </a:solidFill>
                <a:latin typeface="Calibri"/>
                <a:cs typeface="Calibri"/>
              </a:rPr>
              <a:t>sequence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5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5" dirty="0">
                <a:solidFill>
                  <a:srgbClr val="005493"/>
                </a:solidFill>
                <a:latin typeface="Calibri"/>
                <a:cs typeface="Calibri"/>
              </a:rPr>
              <a:t>functions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0" dirty="0">
                <a:solidFill>
                  <a:srgbClr val="005493"/>
                </a:solidFill>
                <a:latin typeface="Calibri"/>
                <a:cs typeface="Calibri"/>
              </a:rPr>
              <a:t>that:</a:t>
            </a:r>
            <a:endParaRPr sz="5250">
              <a:latin typeface="Calibri"/>
              <a:cs typeface="Calibri"/>
            </a:endParaRPr>
          </a:p>
          <a:p>
            <a:pPr marL="671830" indent="-659130">
              <a:lnSpc>
                <a:spcPct val="100000"/>
              </a:lnSpc>
              <a:spcBef>
                <a:spcPts val="2270"/>
              </a:spcBef>
              <a:buAutoNum type="arabicPeriod"/>
              <a:tabLst>
                <a:tab pos="672465" algn="l"/>
              </a:tabLst>
            </a:pPr>
            <a:r>
              <a:rPr sz="5250" spc="70" dirty="0">
                <a:solidFill>
                  <a:srgbClr val="005493"/>
                </a:solidFill>
                <a:latin typeface="Calibri"/>
                <a:cs typeface="Calibri"/>
              </a:rPr>
              <a:t>Filters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20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girls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-10" dirty="0">
                <a:solidFill>
                  <a:srgbClr val="005493"/>
                </a:solidFill>
                <a:latin typeface="Calibri"/>
                <a:cs typeface="Calibri"/>
              </a:rPr>
              <a:t>were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95" dirty="0">
                <a:solidFill>
                  <a:srgbClr val="005493"/>
                </a:solidFill>
                <a:latin typeface="Calibri"/>
                <a:cs typeface="Calibri"/>
              </a:rPr>
              <a:t>born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0" dirty="0">
                <a:solidFill>
                  <a:srgbClr val="005493"/>
                </a:solidFill>
                <a:latin typeface="Calibri"/>
                <a:cs typeface="Calibri"/>
              </a:rPr>
              <a:t>in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-30" dirty="0">
                <a:solidFill>
                  <a:srgbClr val="005493"/>
                </a:solidFill>
                <a:latin typeface="Calibri"/>
                <a:cs typeface="Calibri"/>
              </a:rPr>
              <a:t>2017,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i="1" spc="305" dirty="0">
                <a:solidFill>
                  <a:srgbClr val="005493"/>
                </a:solidFill>
                <a:latin typeface="Calibri"/>
                <a:cs typeface="Calibri"/>
              </a:rPr>
              <a:t>then…</a:t>
            </a:r>
            <a:endParaRPr sz="5250">
              <a:latin typeface="Calibri"/>
              <a:cs typeface="Calibri"/>
            </a:endParaRPr>
          </a:p>
          <a:p>
            <a:pPr marL="671830" indent="-659130">
              <a:lnSpc>
                <a:spcPct val="100000"/>
              </a:lnSpc>
              <a:spcBef>
                <a:spcPts val="2275"/>
              </a:spcBef>
              <a:buAutoNum type="arabicPeriod"/>
              <a:tabLst>
                <a:tab pos="672465" algn="l"/>
              </a:tabLst>
            </a:pP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Selects</a:t>
            </a:r>
            <a:r>
              <a:rPr sz="525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6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r>
              <a:rPr sz="5250" b="1" spc="-39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145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2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b="1" spc="-190" dirty="0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sz="5250" b="1" spc="-40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5250" spc="110" dirty="0">
                <a:solidFill>
                  <a:srgbClr val="005493"/>
                </a:solidFill>
                <a:latin typeface="Calibri"/>
                <a:cs typeface="Calibri"/>
              </a:rPr>
              <a:t>columns,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i="1" spc="305" dirty="0">
                <a:solidFill>
                  <a:srgbClr val="005493"/>
                </a:solidFill>
                <a:latin typeface="Calibri"/>
                <a:cs typeface="Calibri"/>
              </a:rPr>
              <a:t>then…</a:t>
            </a:r>
            <a:endParaRPr sz="5250">
              <a:latin typeface="Calibri"/>
              <a:cs typeface="Calibri"/>
            </a:endParaRPr>
          </a:p>
          <a:p>
            <a:pPr marL="671830" marR="1207135" indent="-659130">
              <a:lnSpc>
                <a:spcPct val="104700"/>
              </a:lnSpc>
              <a:spcBef>
                <a:spcPts val="1980"/>
              </a:spcBef>
              <a:buAutoNum type="arabicPeriod"/>
              <a:tabLst>
                <a:tab pos="672465" algn="l"/>
              </a:tabLst>
            </a:pP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Arranges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65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0" dirty="0">
                <a:solidFill>
                  <a:srgbClr val="005493"/>
                </a:solidFill>
                <a:latin typeface="Calibri"/>
                <a:cs typeface="Calibri"/>
              </a:rPr>
              <a:t>so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85" dirty="0">
                <a:solidFill>
                  <a:srgbClr val="005493"/>
                </a:solidFill>
                <a:latin typeface="Calibri"/>
                <a:cs typeface="Calibri"/>
              </a:rPr>
              <a:t>most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14" dirty="0">
                <a:solidFill>
                  <a:srgbClr val="005493"/>
                </a:solidFill>
                <a:latin typeface="Calibri"/>
                <a:cs typeface="Calibri"/>
              </a:rPr>
              <a:t>popular</a:t>
            </a:r>
            <a:r>
              <a:rPr sz="52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120" dirty="0">
                <a:solidFill>
                  <a:srgbClr val="005493"/>
                </a:solidFill>
                <a:latin typeface="Calibri"/>
                <a:cs typeface="Calibri"/>
              </a:rPr>
              <a:t>names</a:t>
            </a:r>
            <a:r>
              <a:rPr sz="52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0" dirty="0">
                <a:solidFill>
                  <a:srgbClr val="005493"/>
                </a:solidFill>
                <a:latin typeface="Calibri"/>
                <a:cs typeface="Calibri"/>
              </a:rPr>
              <a:t>are  </a:t>
            </a:r>
            <a:r>
              <a:rPr sz="5250" spc="50" dirty="0">
                <a:solidFill>
                  <a:srgbClr val="005493"/>
                </a:solidFill>
                <a:latin typeface="Calibri"/>
                <a:cs typeface="Calibri"/>
              </a:rPr>
              <a:t>near </a:t>
            </a:r>
            <a:r>
              <a:rPr sz="525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25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250" spc="35" dirty="0">
                <a:solidFill>
                  <a:srgbClr val="005493"/>
                </a:solidFill>
                <a:latin typeface="Calibri"/>
                <a:cs typeface="Calibri"/>
              </a:rPr>
              <a:t>top.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89</a:t>
            </a:fld>
            <a:endParaRPr spc="-55" dirty="0"/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2432F4F7-D62F-466B-8A7F-43E011156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2232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336" y="1670546"/>
            <a:ext cx="13912750" cy="9456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8256" y="510844"/>
            <a:ext cx="107816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70" dirty="0"/>
              <a:t>Proportion</a:t>
            </a:r>
            <a:r>
              <a:rPr sz="4950" spc="-130" dirty="0"/>
              <a:t> </a:t>
            </a:r>
            <a:r>
              <a:rPr sz="4950" dirty="0"/>
              <a:t>of</a:t>
            </a:r>
            <a:r>
              <a:rPr sz="4950" spc="-130" dirty="0"/>
              <a:t> </a:t>
            </a:r>
            <a:r>
              <a:rPr sz="4950" spc="95" dirty="0"/>
              <a:t>boys</a:t>
            </a:r>
            <a:r>
              <a:rPr sz="4950" spc="-130" dirty="0"/>
              <a:t> </a:t>
            </a:r>
            <a:r>
              <a:rPr sz="4950" spc="45" dirty="0"/>
              <a:t>with</a:t>
            </a:r>
            <a:r>
              <a:rPr sz="4950" spc="-130" dirty="0"/>
              <a:t> </a:t>
            </a:r>
            <a:r>
              <a:rPr sz="4950" spc="30" dirty="0"/>
              <a:t>the</a:t>
            </a:r>
            <a:r>
              <a:rPr sz="4950" spc="-130" dirty="0"/>
              <a:t> </a:t>
            </a:r>
            <a:r>
              <a:rPr sz="4950" spc="90" dirty="0"/>
              <a:t>name</a:t>
            </a:r>
            <a:r>
              <a:rPr sz="4950" spc="-130" dirty="0"/>
              <a:t> </a:t>
            </a:r>
            <a:r>
              <a:rPr sz="4950" spc="-25" dirty="0"/>
              <a:t>Garrett</a:t>
            </a:r>
            <a:endParaRPr sz="495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2239" y="180214"/>
            <a:ext cx="15739744" cy="10951210"/>
          </a:xfrm>
          <a:custGeom>
            <a:avLst/>
            <a:gdLst/>
            <a:ahLst/>
            <a:cxnLst/>
            <a:rect l="l" t="t" r="r" b="b"/>
            <a:pathLst>
              <a:path w="15739744" h="10951210">
                <a:moveTo>
                  <a:pt x="0" y="0"/>
                </a:moveTo>
                <a:lnTo>
                  <a:pt x="15739623" y="0"/>
                </a:lnTo>
                <a:lnTo>
                  <a:pt x="15739623" y="10950746"/>
                </a:lnTo>
                <a:lnTo>
                  <a:pt x="0" y="1095074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2238" y="180214"/>
            <a:ext cx="15739744" cy="10951210"/>
          </a:xfrm>
          <a:custGeom>
            <a:avLst/>
            <a:gdLst/>
            <a:ahLst/>
            <a:cxnLst/>
            <a:rect l="l" t="t" r="r" b="b"/>
            <a:pathLst>
              <a:path w="15739744" h="10951210">
                <a:moveTo>
                  <a:pt x="0" y="0"/>
                </a:moveTo>
                <a:lnTo>
                  <a:pt x="15739625" y="0"/>
                </a:lnTo>
                <a:lnTo>
                  <a:pt x="15739625" y="10950745"/>
                </a:lnTo>
                <a:lnTo>
                  <a:pt x="0" y="10950745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85132" y="154833"/>
            <a:ext cx="11962765" cy="346011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640715" marR="5080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filter(year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2017,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"F") %&gt;%  select(name, </a:t>
            </a:r>
            <a:r>
              <a:rPr sz="4100" spc="10" dirty="0">
                <a:latin typeface="Courier New"/>
                <a:cs typeface="Courier New"/>
              </a:rPr>
              <a:t>n) </a:t>
            </a:r>
            <a:r>
              <a:rPr sz="4100" spc="5" dirty="0">
                <a:latin typeface="Courier New"/>
                <a:cs typeface="Courier New"/>
              </a:rPr>
              <a:t>%&gt;%  </a:t>
            </a:r>
            <a:r>
              <a:rPr sz="4100" spc="10" dirty="0">
                <a:latin typeface="Courier New"/>
                <a:cs typeface="Courier New"/>
              </a:rPr>
              <a:t>arrange(desc(n))</a:t>
            </a:r>
            <a:endParaRPr sz="41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66082" y="3832343"/>
          <a:ext cx="5942962" cy="7067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0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9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54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477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Emma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19738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Olivia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18632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Ava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15902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2950" spc="-2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Isabella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15100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Sophia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14831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13437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2950" spc="-4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Charlotte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12893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Amelia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11800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96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r>
                        <a:rPr sz="2950" spc="-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Evelyn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10675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54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##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r>
                        <a:rPr sz="2950" spc="-7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950" spc="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20,170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more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29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rows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9652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81851" y="4290833"/>
            <a:ext cx="613854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125" dirty="0">
                <a:solidFill>
                  <a:srgbClr val="F0F0F0"/>
                </a:solidFill>
              </a:rPr>
              <a:t>P</a:t>
            </a:r>
            <a:r>
              <a:rPr sz="16450" spc="350" dirty="0">
                <a:solidFill>
                  <a:srgbClr val="F0F0F0"/>
                </a:solidFill>
              </a:rPr>
              <a:t>a</a:t>
            </a:r>
            <a:r>
              <a:rPr sz="16450" spc="260" dirty="0">
                <a:solidFill>
                  <a:srgbClr val="F0F0F0"/>
                </a:solidFill>
              </a:rPr>
              <a:t>y</a:t>
            </a:r>
            <a:r>
              <a:rPr sz="16450" spc="-55" dirty="0">
                <a:solidFill>
                  <a:srgbClr val="F0F0F0"/>
                </a:solidFill>
              </a:rPr>
              <a:t>of</a:t>
            </a:r>
            <a:r>
              <a:rPr sz="16450" spc="190" dirty="0">
                <a:solidFill>
                  <a:srgbClr val="F0F0F0"/>
                </a:solidFill>
              </a:rPr>
              <a:t>f</a:t>
            </a:r>
            <a:r>
              <a:rPr sz="16450" spc="-595" dirty="0">
                <a:solidFill>
                  <a:srgbClr val="F0F0F0"/>
                </a:solidFill>
              </a:rPr>
              <a:t>!</a:t>
            </a:r>
            <a:endParaRPr sz="1645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9000" y="1013446"/>
            <a:ext cx="805560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005493"/>
                </a:solidFill>
              </a:rPr>
              <a:t>Your </a:t>
            </a:r>
            <a:r>
              <a:rPr spc="80" dirty="0">
                <a:solidFill>
                  <a:srgbClr val="005493"/>
                </a:solidFill>
              </a:rPr>
              <a:t>Turn </a:t>
            </a:r>
            <a:r>
              <a:rPr spc="-85" dirty="0">
                <a:solidFill>
                  <a:srgbClr val="005493"/>
                </a:solidFill>
              </a:rPr>
              <a:t>6 </a:t>
            </a:r>
            <a:r>
              <a:rPr spc="35" dirty="0">
                <a:solidFill>
                  <a:srgbClr val="005493"/>
                </a:solidFill>
              </a:rPr>
              <a:t>-</a:t>
            </a:r>
            <a:r>
              <a:rPr spc="-890" dirty="0">
                <a:solidFill>
                  <a:srgbClr val="005493"/>
                </a:solidFill>
              </a:rPr>
              <a:t> </a:t>
            </a:r>
            <a:r>
              <a:rPr spc="130" dirty="0">
                <a:solidFill>
                  <a:srgbClr val="005493"/>
                </a:solidFill>
              </a:rPr>
              <a:t>Exam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7598" y="3013385"/>
            <a:ext cx="15557500" cy="520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4695" indent="-72199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Trim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005493"/>
                </a:solidFill>
                <a:latin typeface="Calibri"/>
                <a:cs typeface="Calibri"/>
              </a:rPr>
              <a:t>babynames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5" dirty="0">
                <a:solidFill>
                  <a:srgbClr val="005493"/>
                </a:solidFill>
                <a:latin typeface="Calibri"/>
                <a:cs typeface="Calibri"/>
              </a:rPr>
              <a:t>rows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contain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5" dirty="0">
                <a:solidFill>
                  <a:srgbClr val="005493"/>
                </a:solidFill>
                <a:latin typeface="Arial"/>
                <a:cs typeface="Arial"/>
              </a:rPr>
              <a:t>name</a:t>
            </a:r>
            <a:endParaRPr sz="4950">
              <a:latin typeface="Arial"/>
              <a:cs typeface="Arial"/>
            </a:endParaRPr>
          </a:p>
          <a:p>
            <a:pPr marL="734695">
              <a:lnSpc>
                <a:spcPct val="100000"/>
              </a:lnSpc>
              <a:spcBef>
                <a:spcPts val="245"/>
              </a:spcBef>
            </a:pP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38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350" dirty="0">
                <a:solidFill>
                  <a:srgbClr val="005493"/>
                </a:solidFill>
                <a:latin typeface="Arial"/>
                <a:cs typeface="Arial"/>
              </a:rPr>
              <a:t>sex</a:t>
            </a:r>
            <a:endParaRPr sz="4950">
              <a:latin typeface="Arial"/>
              <a:cs typeface="Arial"/>
            </a:endParaRPr>
          </a:p>
          <a:p>
            <a:pPr marL="734695" marR="819785" indent="-721995">
              <a:lnSpc>
                <a:spcPct val="104099"/>
              </a:lnSpc>
              <a:spcBef>
                <a:spcPts val="1980"/>
              </a:spcBef>
              <a:buAutoNum type="arabicPeriod" startAt="2"/>
              <a:tabLst>
                <a:tab pos="734695" algn="l"/>
                <a:tab pos="735330" algn="l"/>
              </a:tabLst>
            </a:pP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Trim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result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just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columns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0" dirty="0">
                <a:solidFill>
                  <a:srgbClr val="005493"/>
                </a:solidFill>
                <a:latin typeface="Calibri"/>
                <a:cs typeface="Calibri"/>
              </a:rPr>
              <a:t>appear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in 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graph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25" dirty="0">
                <a:solidFill>
                  <a:srgbClr val="005493"/>
                </a:solidFill>
                <a:latin typeface="Calibri"/>
                <a:cs typeface="Calibri"/>
              </a:rPr>
              <a:t>(not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strictly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0" dirty="0">
                <a:solidFill>
                  <a:srgbClr val="005493"/>
                </a:solidFill>
                <a:latin typeface="Calibri"/>
                <a:cs typeface="Calibri"/>
              </a:rPr>
              <a:t>necessary,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but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useful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0" dirty="0">
                <a:solidFill>
                  <a:srgbClr val="005493"/>
                </a:solidFill>
                <a:latin typeface="Calibri"/>
                <a:cs typeface="Calibri"/>
              </a:rPr>
              <a:t>practice)</a:t>
            </a:r>
            <a:endParaRPr sz="4950">
              <a:latin typeface="Calibri"/>
              <a:cs typeface="Calibri"/>
            </a:endParaRPr>
          </a:p>
          <a:p>
            <a:pPr marL="734695" marR="1002665" indent="-721995">
              <a:lnSpc>
                <a:spcPct val="104099"/>
              </a:lnSpc>
              <a:spcBef>
                <a:spcPts val="1975"/>
              </a:spcBef>
              <a:buAutoNum type="arabicPeriod" startAt="2"/>
              <a:tabLst>
                <a:tab pos="734695" algn="l"/>
                <a:tab pos="735330" algn="l"/>
              </a:tabLst>
            </a:pPr>
            <a:r>
              <a:rPr sz="4950" spc="90" dirty="0">
                <a:solidFill>
                  <a:srgbClr val="005493"/>
                </a:solidFill>
                <a:latin typeface="Calibri"/>
                <a:cs typeface="Calibri"/>
              </a:rPr>
              <a:t>Plot</a:t>
            </a:r>
            <a:r>
              <a:rPr sz="495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55" dirty="0">
                <a:solidFill>
                  <a:srgbClr val="005493"/>
                </a:solidFill>
                <a:latin typeface="Calibri"/>
                <a:cs typeface="Calibri"/>
              </a:rPr>
              <a:t>results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5" dirty="0">
                <a:solidFill>
                  <a:srgbClr val="005493"/>
                </a:solidFill>
                <a:latin typeface="Calibri"/>
                <a:cs typeface="Calibri"/>
              </a:rPr>
              <a:t>as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line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75" dirty="0">
                <a:solidFill>
                  <a:srgbClr val="005493"/>
                </a:solidFill>
                <a:latin typeface="Calibri"/>
                <a:cs typeface="Calibri"/>
              </a:rPr>
              <a:t>graph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005493"/>
                </a:solidFill>
                <a:latin typeface="Calibri"/>
                <a:cs typeface="Calibri"/>
              </a:rPr>
              <a:t>with</a:t>
            </a:r>
            <a:r>
              <a:rPr sz="4950" spc="-12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45" dirty="0">
                <a:solidFill>
                  <a:srgbClr val="005493"/>
                </a:solidFill>
                <a:latin typeface="Arial"/>
                <a:cs typeface="Arial"/>
              </a:rPr>
              <a:t>year</a:t>
            </a:r>
            <a:r>
              <a:rPr sz="4950" b="1" spc="-3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on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0" dirty="0">
                <a:solidFill>
                  <a:srgbClr val="005493"/>
                </a:solidFill>
                <a:latin typeface="Calibri"/>
                <a:cs typeface="Calibri"/>
              </a:rPr>
              <a:t>x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axis  </a:t>
            </a:r>
            <a:r>
              <a:rPr sz="4950" spc="12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495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b="1" spc="-170" dirty="0">
                <a:solidFill>
                  <a:srgbClr val="005493"/>
                </a:solidFill>
                <a:latin typeface="Arial"/>
                <a:cs typeface="Arial"/>
              </a:rPr>
              <a:t>prop</a:t>
            </a:r>
            <a:r>
              <a:rPr sz="4950" b="1" spc="-380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4950" spc="85" dirty="0">
                <a:solidFill>
                  <a:srgbClr val="005493"/>
                </a:solidFill>
                <a:latin typeface="Calibri"/>
                <a:cs typeface="Calibri"/>
              </a:rPr>
              <a:t>on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65" dirty="0">
                <a:solidFill>
                  <a:srgbClr val="005493"/>
                </a:solidFill>
                <a:latin typeface="Calibri"/>
                <a:cs typeface="Calibri"/>
              </a:rPr>
              <a:t>y</a:t>
            </a:r>
            <a:r>
              <a:rPr sz="4950" spc="-13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4950" spc="100" dirty="0">
                <a:solidFill>
                  <a:srgbClr val="005493"/>
                </a:solidFill>
                <a:latin typeface="Calibri"/>
                <a:cs typeface="Calibri"/>
              </a:rPr>
              <a:t>axis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86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8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3F837A5B-BD2A-44CD-9A3C-5AFD4116BF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7991" y="9592232"/>
            <a:ext cx="2010259" cy="1130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4259" y="5736320"/>
            <a:ext cx="6886575" cy="4584065"/>
          </a:xfrm>
          <a:custGeom>
            <a:avLst/>
            <a:gdLst/>
            <a:ahLst/>
            <a:cxnLst/>
            <a:rect l="l" t="t" r="r" b="b"/>
            <a:pathLst>
              <a:path w="6886575" h="4584065">
                <a:moveTo>
                  <a:pt x="0" y="0"/>
                </a:moveTo>
                <a:lnTo>
                  <a:pt x="6886337" y="0"/>
                </a:lnTo>
                <a:lnTo>
                  <a:pt x="6886337" y="4583593"/>
                </a:lnTo>
                <a:lnTo>
                  <a:pt x="0" y="458359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94260" y="9418361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5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94260" y="7904419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5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4260" y="6390588"/>
            <a:ext cx="6886575" cy="12065"/>
          </a:xfrm>
          <a:custGeom>
            <a:avLst/>
            <a:gdLst/>
            <a:ahLst/>
            <a:cxnLst/>
            <a:rect l="l" t="t" r="r" b="b"/>
            <a:pathLst>
              <a:path w="6886575" h="12064">
                <a:moveTo>
                  <a:pt x="0" y="11992"/>
                </a:moveTo>
                <a:lnTo>
                  <a:pt x="6886339" y="11992"/>
                </a:lnTo>
                <a:lnTo>
                  <a:pt x="6886339" y="0"/>
                </a:lnTo>
                <a:lnTo>
                  <a:pt x="0" y="0"/>
                </a:lnTo>
                <a:lnTo>
                  <a:pt x="0" y="11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41687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1037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7915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47913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119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94260" y="10181283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4260" y="8667341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4260" y="7153488"/>
            <a:ext cx="6886575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339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728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75975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44755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13536" y="5736320"/>
            <a:ext cx="0" cy="4584065"/>
          </a:xfrm>
          <a:custGeom>
            <a:avLst/>
            <a:gdLst/>
            <a:ahLst/>
            <a:cxnLst/>
            <a:rect l="l" t="t" r="r" b="b"/>
            <a:pathLst>
              <a:path h="4584065">
                <a:moveTo>
                  <a:pt x="0" y="4583616"/>
                </a:moveTo>
                <a:lnTo>
                  <a:pt x="0" y="0"/>
                </a:lnTo>
              </a:path>
            </a:pathLst>
          </a:custGeom>
          <a:ln w="239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07286" y="5944614"/>
            <a:ext cx="6260465" cy="4167504"/>
          </a:xfrm>
          <a:custGeom>
            <a:avLst/>
            <a:gdLst/>
            <a:ahLst/>
            <a:cxnLst/>
            <a:rect l="l" t="t" r="r" b="b"/>
            <a:pathLst>
              <a:path w="6260465" h="4167504">
                <a:moveTo>
                  <a:pt x="0" y="4070434"/>
                </a:moveTo>
                <a:lnTo>
                  <a:pt x="46734" y="4138749"/>
                </a:lnTo>
                <a:lnTo>
                  <a:pt x="93446" y="4050607"/>
                </a:lnTo>
                <a:lnTo>
                  <a:pt x="140159" y="4061667"/>
                </a:lnTo>
                <a:lnTo>
                  <a:pt x="186871" y="4051641"/>
                </a:lnTo>
                <a:lnTo>
                  <a:pt x="233583" y="4119170"/>
                </a:lnTo>
                <a:lnTo>
                  <a:pt x="280295" y="4033208"/>
                </a:lnTo>
                <a:lnTo>
                  <a:pt x="327007" y="4042785"/>
                </a:lnTo>
                <a:lnTo>
                  <a:pt x="373720" y="4120136"/>
                </a:lnTo>
                <a:lnTo>
                  <a:pt x="420454" y="4033118"/>
                </a:lnTo>
                <a:lnTo>
                  <a:pt x="467166" y="4046898"/>
                </a:lnTo>
                <a:lnTo>
                  <a:pt x="513879" y="4070344"/>
                </a:lnTo>
                <a:lnTo>
                  <a:pt x="560591" y="4040851"/>
                </a:lnTo>
                <a:lnTo>
                  <a:pt x="607303" y="4049011"/>
                </a:lnTo>
                <a:lnTo>
                  <a:pt x="654015" y="4103277"/>
                </a:lnTo>
                <a:lnTo>
                  <a:pt x="700727" y="4009493"/>
                </a:lnTo>
                <a:lnTo>
                  <a:pt x="747440" y="3685385"/>
                </a:lnTo>
                <a:lnTo>
                  <a:pt x="794174" y="3802098"/>
                </a:lnTo>
                <a:lnTo>
                  <a:pt x="840886" y="3973054"/>
                </a:lnTo>
                <a:lnTo>
                  <a:pt x="887599" y="4026352"/>
                </a:lnTo>
                <a:lnTo>
                  <a:pt x="934401" y="3965860"/>
                </a:lnTo>
                <a:lnTo>
                  <a:pt x="981113" y="4092576"/>
                </a:lnTo>
                <a:lnTo>
                  <a:pt x="1027825" y="4099770"/>
                </a:lnTo>
                <a:lnTo>
                  <a:pt x="1074537" y="4061038"/>
                </a:lnTo>
                <a:lnTo>
                  <a:pt x="1121249" y="4094600"/>
                </a:lnTo>
                <a:lnTo>
                  <a:pt x="1167962" y="4109773"/>
                </a:lnTo>
                <a:lnTo>
                  <a:pt x="1214696" y="4015989"/>
                </a:lnTo>
                <a:lnTo>
                  <a:pt x="1261409" y="4036198"/>
                </a:lnTo>
                <a:lnTo>
                  <a:pt x="1308121" y="3981843"/>
                </a:lnTo>
                <a:lnTo>
                  <a:pt x="1354833" y="4151045"/>
                </a:lnTo>
                <a:lnTo>
                  <a:pt x="1401545" y="4113213"/>
                </a:lnTo>
                <a:lnTo>
                  <a:pt x="1448257" y="4092397"/>
                </a:lnTo>
                <a:lnTo>
                  <a:pt x="1494969" y="4095814"/>
                </a:lnTo>
                <a:lnTo>
                  <a:pt x="1541704" y="4146302"/>
                </a:lnTo>
                <a:lnTo>
                  <a:pt x="1588416" y="4101523"/>
                </a:lnTo>
                <a:lnTo>
                  <a:pt x="1635129" y="4107750"/>
                </a:lnTo>
                <a:lnTo>
                  <a:pt x="1681841" y="4134973"/>
                </a:lnTo>
                <a:lnTo>
                  <a:pt x="1728553" y="4130949"/>
                </a:lnTo>
                <a:lnTo>
                  <a:pt x="1775265" y="4119709"/>
                </a:lnTo>
                <a:lnTo>
                  <a:pt x="1821977" y="4111369"/>
                </a:lnTo>
                <a:lnTo>
                  <a:pt x="1868689" y="4122519"/>
                </a:lnTo>
                <a:lnTo>
                  <a:pt x="1915402" y="4131556"/>
                </a:lnTo>
                <a:lnTo>
                  <a:pt x="1962226" y="4111527"/>
                </a:lnTo>
                <a:lnTo>
                  <a:pt x="2008938" y="4126992"/>
                </a:lnTo>
                <a:lnTo>
                  <a:pt x="2055651" y="4139558"/>
                </a:lnTo>
                <a:lnTo>
                  <a:pt x="2102363" y="4140682"/>
                </a:lnTo>
                <a:lnTo>
                  <a:pt x="2149075" y="4126903"/>
                </a:lnTo>
                <a:lnTo>
                  <a:pt x="2195787" y="4133669"/>
                </a:lnTo>
                <a:lnTo>
                  <a:pt x="2242499" y="4154395"/>
                </a:lnTo>
                <a:lnTo>
                  <a:pt x="2289212" y="4131376"/>
                </a:lnTo>
                <a:lnTo>
                  <a:pt x="2335946" y="4166938"/>
                </a:lnTo>
                <a:lnTo>
                  <a:pt x="2382658" y="4134725"/>
                </a:lnTo>
                <a:lnTo>
                  <a:pt x="2429371" y="4133759"/>
                </a:lnTo>
                <a:lnTo>
                  <a:pt x="2476083" y="4150528"/>
                </a:lnTo>
                <a:lnTo>
                  <a:pt x="2522795" y="4131129"/>
                </a:lnTo>
                <a:lnTo>
                  <a:pt x="2569507" y="4124789"/>
                </a:lnTo>
                <a:lnTo>
                  <a:pt x="2616219" y="4138502"/>
                </a:lnTo>
                <a:lnTo>
                  <a:pt x="2662932" y="4132792"/>
                </a:lnTo>
                <a:lnTo>
                  <a:pt x="2709666" y="4136749"/>
                </a:lnTo>
                <a:lnTo>
                  <a:pt x="2756379" y="4104333"/>
                </a:lnTo>
                <a:lnTo>
                  <a:pt x="2803091" y="4098803"/>
                </a:lnTo>
                <a:lnTo>
                  <a:pt x="2849803" y="4118383"/>
                </a:lnTo>
                <a:lnTo>
                  <a:pt x="2896515" y="4125936"/>
                </a:lnTo>
                <a:lnTo>
                  <a:pt x="2943227" y="4087743"/>
                </a:lnTo>
                <a:lnTo>
                  <a:pt x="2989939" y="4116719"/>
                </a:lnTo>
                <a:lnTo>
                  <a:pt x="3036742" y="4105300"/>
                </a:lnTo>
                <a:lnTo>
                  <a:pt x="3083454" y="4094420"/>
                </a:lnTo>
                <a:lnTo>
                  <a:pt x="3130188" y="4112763"/>
                </a:lnTo>
                <a:lnTo>
                  <a:pt x="3176901" y="4093970"/>
                </a:lnTo>
                <a:lnTo>
                  <a:pt x="3223613" y="4095476"/>
                </a:lnTo>
                <a:lnTo>
                  <a:pt x="3270325" y="4099320"/>
                </a:lnTo>
                <a:lnTo>
                  <a:pt x="3317037" y="4091610"/>
                </a:lnTo>
                <a:lnTo>
                  <a:pt x="3363749" y="4105480"/>
                </a:lnTo>
                <a:lnTo>
                  <a:pt x="3410462" y="4112493"/>
                </a:lnTo>
                <a:lnTo>
                  <a:pt x="3457174" y="4112943"/>
                </a:lnTo>
                <a:lnTo>
                  <a:pt x="3503908" y="4110493"/>
                </a:lnTo>
                <a:lnTo>
                  <a:pt x="3550621" y="4114516"/>
                </a:lnTo>
                <a:lnTo>
                  <a:pt x="3597333" y="4097567"/>
                </a:lnTo>
                <a:lnTo>
                  <a:pt x="3644045" y="4110043"/>
                </a:lnTo>
                <a:lnTo>
                  <a:pt x="3690757" y="4101096"/>
                </a:lnTo>
                <a:lnTo>
                  <a:pt x="3737469" y="4109436"/>
                </a:lnTo>
                <a:lnTo>
                  <a:pt x="3784182" y="4084237"/>
                </a:lnTo>
                <a:lnTo>
                  <a:pt x="3830894" y="4055171"/>
                </a:lnTo>
                <a:lnTo>
                  <a:pt x="3877628" y="4002816"/>
                </a:lnTo>
                <a:lnTo>
                  <a:pt x="3924341" y="4005199"/>
                </a:lnTo>
                <a:lnTo>
                  <a:pt x="3971053" y="4005019"/>
                </a:lnTo>
                <a:lnTo>
                  <a:pt x="4017765" y="3971840"/>
                </a:lnTo>
                <a:lnTo>
                  <a:pt x="4064477" y="3950844"/>
                </a:lnTo>
                <a:lnTo>
                  <a:pt x="4111279" y="3909392"/>
                </a:lnTo>
                <a:lnTo>
                  <a:pt x="4157992" y="3833884"/>
                </a:lnTo>
                <a:lnTo>
                  <a:pt x="4204704" y="3759252"/>
                </a:lnTo>
                <a:lnTo>
                  <a:pt x="4251416" y="3732996"/>
                </a:lnTo>
                <a:lnTo>
                  <a:pt x="4298151" y="3745809"/>
                </a:lnTo>
                <a:lnTo>
                  <a:pt x="4344863" y="3775235"/>
                </a:lnTo>
                <a:lnTo>
                  <a:pt x="4391575" y="3746506"/>
                </a:lnTo>
                <a:lnTo>
                  <a:pt x="4438287" y="3707797"/>
                </a:lnTo>
                <a:lnTo>
                  <a:pt x="4484999" y="3717530"/>
                </a:lnTo>
                <a:lnTo>
                  <a:pt x="4531712" y="3599154"/>
                </a:lnTo>
                <a:lnTo>
                  <a:pt x="4578424" y="3520835"/>
                </a:lnTo>
                <a:lnTo>
                  <a:pt x="4625136" y="3216757"/>
                </a:lnTo>
                <a:lnTo>
                  <a:pt x="4671871" y="3186027"/>
                </a:lnTo>
                <a:lnTo>
                  <a:pt x="4718583" y="3018646"/>
                </a:lnTo>
                <a:lnTo>
                  <a:pt x="4765295" y="3068168"/>
                </a:lnTo>
                <a:lnTo>
                  <a:pt x="4812007" y="3004416"/>
                </a:lnTo>
                <a:lnTo>
                  <a:pt x="4858719" y="2840227"/>
                </a:lnTo>
                <a:lnTo>
                  <a:pt x="4905432" y="2620513"/>
                </a:lnTo>
                <a:lnTo>
                  <a:pt x="4952144" y="2355593"/>
                </a:lnTo>
                <a:lnTo>
                  <a:pt x="4998856" y="2230203"/>
                </a:lnTo>
                <a:lnTo>
                  <a:pt x="5045591" y="2234497"/>
                </a:lnTo>
                <a:lnTo>
                  <a:pt x="5092303" y="1842074"/>
                </a:lnTo>
                <a:lnTo>
                  <a:pt x="5139105" y="1593587"/>
                </a:lnTo>
                <a:lnTo>
                  <a:pt x="5185817" y="1340941"/>
                </a:lnTo>
                <a:lnTo>
                  <a:pt x="5232529" y="1158138"/>
                </a:lnTo>
                <a:lnTo>
                  <a:pt x="5279242" y="780979"/>
                </a:lnTo>
                <a:lnTo>
                  <a:pt x="5325954" y="701604"/>
                </a:lnTo>
                <a:lnTo>
                  <a:pt x="5372666" y="690274"/>
                </a:lnTo>
                <a:lnTo>
                  <a:pt x="5419401" y="720577"/>
                </a:lnTo>
                <a:lnTo>
                  <a:pt x="5466113" y="791701"/>
                </a:lnTo>
                <a:lnTo>
                  <a:pt x="5512825" y="660062"/>
                </a:lnTo>
                <a:lnTo>
                  <a:pt x="5559537" y="466357"/>
                </a:lnTo>
                <a:lnTo>
                  <a:pt x="5606249" y="0"/>
                </a:lnTo>
                <a:lnTo>
                  <a:pt x="5652962" y="529682"/>
                </a:lnTo>
                <a:lnTo>
                  <a:pt x="5699674" y="1043268"/>
                </a:lnTo>
                <a:lnTo>
                  <a:pt x="5746386" y="1369579"/>
                </a:lnTo>
                <a:lnTo>
                  <a:pt x="5793098" y="1591743"/>
                </a:lnTo>
                <a:lnTo>
                  <a:pt x="5839833" y="1912862"/>
                </a:lnTo>
                <a:lnTo>
                  <a:pt x="5886545" y="2187537"/>
                </a:lnTo>
                <a:lnTo>
                  <a:pt x="5933257" y="2485389"/>
                </a:lnTo>
                <a:lnTo>
                  <a:pt x="5979969" y="2535001"/>
                </a:lnTo>
                <a:lnTo>
                  <a:pt x="6026682" y="2765056"/>
                </a:lnTo>
                <a:lnTo>
                  <a:pt x="6073394" y="2789985"/>
                </a:lnTo>
                <a:lnTo>
                  <a:pt x="6120106" y="2787625"/>
                </a:lnTo>
                <a:lnTo>
                  <a:pt x="6166841" y="2933201"/>
                </a:lnTo>
                <a:lnTo>
                  <a:pt x="6213643" y="3023119"/>
                </a:lnTo>
                <a:lnTo>
                  <a:pt x="6260355" y="3079160"/>
                </a:lnTo>
              </a:path>
            </a:pathLst>
          </a:custGeom>
          <a:ln w="23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75751" y="10041712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0.000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5751" y="8527777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0.001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75751" y="7013930"/>
            <a:ext cx="5207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0.002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32689" y="10181283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32689" y="8667341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32689" y="7153488"/>
            <a:ext cx="61594" cy="0"/>
          </a:xfrm>
          <a:custGeom>
            <a:avLst/>
            <a:gdLst/>
            <a:ahLst/>
            <a:cxnLst/>
            <a:rect l="l" t="t" r="r" b="b"/>
            <a:pathLst>
              <a:path w="61595">
                <a:moveTo>
                  <a:pt x="0" y="0"/>
                </a:moveTo>
                <a:lnTo>
                  <a:pt x="61571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07286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75975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44755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13536" y="10319936"/>
            <a:ext cx="0" cy="61594"/>
          </a:xfrm>
          <a:custGeom>
            <a:avLst/>
            <a:gdLst/>
            <a:ahLst/>
            <a:cxnLst/>
            <a:rect l="l" t="t" r="r" b="b"/>
            <a:pathLst>
              <a:path h="61595">
                <a:moveTo>
                  <a:pt x="0" y="61548"/>
                </a:moveTo>
                <a:lnTo>
                  <a:pt x="0" y="0"/>
                </a:lnTo>
              </a:path>
            </a:pathLst>
          </a:custGeom>
          <a:ln w="2398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74632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15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43227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12094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180690" y="10362131"/>
            <a:ext cx="46545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84252" y="10613251"/>
            <a:ext cx="50673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5" dirty="0">
                <a:latin typeface="Arial"/>
                <a:cs typeface="Arial"/>
              </a:rPr>
              <a:t>year</a:t>
            </a:r>
            <a:endParaRPr sz="19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08671" y="7768078"/>
            <a:ext cx="273050" cy="5207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1950" spc="-5" dirty="0">
                <a:latin typeface="Arial"/>
                <a:cs typeface="Arial"/>
              </a:rPr>
              <a:t>prop</a:t>
            </a:r>
            <a:endParaRPr sz="19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29320" y="549103"/>
            <a:ext cx="18214340" cy="461899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441261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"Garrett", </a:t>
            </a:r>
            <a:r>
              <a:rPr sz="4100" spc="10" dirty="0">
                <a:latin typeface="Courier New"/>
                <a:cs typeface="Courier New"/>
              </a:rPr>
              <a:t>sex == </a:t>
            </a:r>
            <a:r>
              <a:rPr sz="4100" spc="5" dirty="0">
                <a:latin typeface="Courier New"/>
                <a:cs typeface="Courier New"/>
              </a:rPr>
              <a:t>"M")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select(year, prop)</a:t>
            </a:r>
            <a:r>
              <a:rPr sz="4100" spc="10" dirty="0">
                <a:latin typeface="Courier New"/>
                <a:cs typeface="Courier New"/>
              </a:rPr>
              <a:t> %&gt;%</a:t>
            </a:r>
            <a:endParaRPr sz="410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83957" y="2971502"/>
            <a:ext cx="6934200" cy="51771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6450" spc="630" dirty="0">
                <a:solidFill>
                  <a:srgbClr val="F0F0F0"/>
                </a:solidFill>
              </a:rPr>
              <a:t>Pl</a:t>
            </a:r>
            <a:r>
              <a:rPr sz="16450" spc="-25" dirty="0">
                <a:solidFill>
                  <a:srgbClr val="F0F0F0"/>
                </a:solidFill>
              </a:rPr>
              <a:t>o</a:t>
            </a:r>
            <a:r>
              <a:rPr sz="16450" spc="-270" dirty="0">
                <a:solidFill>
                  <a:srgbClr val="F0F0F0"/>
                </a:solidFill>
              </a:rPr>
              <a:t>t</a:t>
            </a:r>
            <a:r>
              <a:rPr sz="16450" spc="320" dirty="0">
                <a:solidFill>
                  <a:srgbClr val="F0F0F0"/>
                </a:solidFill>
              </a:rPr>
              <a:t>ting</a:t>
            </a:r>
            <a:endParaRPr sz="16450"/>
          </a:p>
          <a:p>
            <a:pPr marL="3810" algn="ctr">
              <a:lnSpc>
                <a:spcPct val="100000"/>
              </a:lnSpc>
              <a:spcBef>
                <a:spcPts val="1035"/>
              </a:spcBef>
            </a:pPr>
            <a:r>
              <a:rPr sz="16450" spc="325" dirty="0">
                <a:solidFill>
                  <a:srgbClr val="F0F0F0"/>
                </a:solidFill>
              </a:rPr>
              <a:t>groups</a:t>
            </a:r>
            <a:endParaRPr sz="1645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3"/>
                </a:moveTo>
                <a:lnTo>
                  <a:pt x="12538539" y="5665843"/>
                </a:lnTo>
                <a:lnTo>
                  <a:pt x="12538539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1508" y="8458632"/>
            <a:ext cx="5307628" cy="1271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7086" y="9860564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07018" y="9861923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0215" y="9824198"/>
            <a:ext cx="9107287" cy="195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58811" y="8168560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1"/>
                </a:lnTo>
                <a:lnTo>
                  <a:pt x="19372" y="19499"/>
                </a:lnTo>
                <a:lnTo>
                  <a:pt x="5193" y="40576"/>
                </a:lnTo>
                <a:lnTo>
                  <a:pt x="0" y="66273"/>
                </a:lnTo>
                <a:lnTo>
                  <a:pt x="5193" y="92166"/>
                </a:lnTo>
                <a:lnTo>
                  <a:pt x="19372" y="113344"/>
                </a:lnTo>
                <a:lnTo>
                  <a:pt x="40432" y="127639"/>
                </a:lnTo>
                <a:lnTo>
                  <a:pt x="66273" y="132886"/>
                </a:lnTo>
                <a:lnTo>
                  <a:pt x="92113" y="127639"/>
                </a:lnTo>
                <a:lnTo>
                  <a:pt x="113174" y="113344"/>
                </a:lnTo>
                <a:lnTo>
                  <a:pt x="127352" y="92166"/>
                </a:lnTo>
                <a:lnTo>
                  <a:pt x="132546" y="66273"/>
                </a:lnTo>
                <a:lnTo>
                  <a:pt x="127352" y="40576"/>
                </a:lnTo>
                <a:lnTo>
                  <a:pt x="113174" y="19499"/>
                </a:lnTo>
                <a:lnTo>
                  <a:pt x="92113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58811" y="8168559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273"/>
                </a:moveTo>
                <a:lnTo>
                  <a:pt x="5193" y="40576"/>
                </a:lnTo>
                <a:lnTo>
                  <a:pt x="19372" y="19499"/>
                </a:lnTo>
                <a:lnTo>
                  <a:pt x="40432" y="5241"/>
                </a:lnTo>
                <a:lnTo>
                  <a:pt x="66273" y="0"/>
                </a:lnTo>
                <a:lnTo>
                  <a:pt x="92113" y="5241"/>
                </a:lnTo>
                <a:lnTo>
                  <a:pt x="113174" y="19499"/>
                </a:lnTo>
                <a:lnTo>
                  <a:pt x="127352" y="40576"/>
                </a:lnTo>
                <a:lnTo>
                  <a:pt x="132546" y="66273"/>
                </a:lnTo>
                <a:lnTo>
                  <a:pt x="127352" y="92166"/>
                </a:lnTo>
                <a:lnTo>
                  <a:pt x="113174" y="113344"/>
                </a:lnTo>
                <a:lnTo>
                  <a:pt x="92113" y="127639"/>
                </a:lnTo>
                <a:lnTo>
                  <a:pt x="66273" y="132886"/>
                </a:lnTo>
                <a:lnTo>
                  <a:pt x="40432" y="127639"/>
                </a:lnTo>
                <a:lnTo>
                  <a:pt x="19372" y="113344"/>
                </a:lnTo>
                <a:lnTo>
                  <a:pt x="5193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43096" y="799319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3096" y="799319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15317" y="7734386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99943" y="7450601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84229" y="7102581"/>
            <a:ext cx="157016" cy="157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68854" y="6855502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53140" y="6600945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37766" y="6176797"/>
            <a:ext cx="157016" cy="157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22051" y="5900829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06338" y="5649671"/>
            <a:ext cx="157016" cy="157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90963" y="5433858"/>
            <a:ext cx="157016" cy="157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87314" y="522025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87314" y="522025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71939" y="51410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71940" y="51410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56226" y="5199183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612" y="0"/>
                </a:moveTo>
                <a:lnTo>
                  <a:pt x="40719" y="5193"/>
                </a:lnTo>
                <a:lnTo>
                  <a:pt x="19542" y="19372"/>
                </a:lnTo>
                <a:lnTo>
                  <a:pt x="5246" y="40432"/>
                </a:lnTo>
                <a:lnTo>
                  <a:pt x="0" y="66273"/>
                </a:lnTo>
                <a:lnTo>
                  <a:pt x="5246" y="91969"/>
                </a:lnTo>
                <a:lnTo>
                  <a:pt x="19542" y="113046"/>
                </a:lnTo>
                <a:lnTo>
                  <a:pt x="40719" y="127304"/>
                </a:lnTo>
                <a:lnTo>
                  <a:pt x="66612" y="132546"/>
                </a:lnTo>
                <a:lnTo>
                  <a:pt x="92309" y="127304"/>
                </a:lnTo>
                <a:lnTo>
                  <a:pt x="113386" y="113046"/>
                </a:lnTo>
                <a:lnTo>
                  <a:pt x="127644" y="91969"/>
                </a:lnTo>
                <a:lnTo>
                  <a:pt x="132886" y="66273"/>
                </a:lnTo>
                <a:lnTo>
                  <a:pt x="127644" y="40432"/>
                </a:lnTo>
                <a:lnTo>
                  <a:pt x="113386" y="19372"/>
                </a:lnTo>
                <a:lnTo>
                  <a:pt x="92309" y="5193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56226" y="5199183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6" y="40432"/>
                </a:lnTo>
                <a:lnTo>
                  <a:pt x="19542" y="19372"/>
                </a:lnTo>
                <a:lnTo>
                  <a:pt x="40719" y="5193"/>
                </a:lnTo>
                <a:lnTo>
                  <a:pt x="66612" y="0"/>
                </a:lnTo>
                <a:lnTo>
                  <a:pt x="92309" y="5193"/>
                </a:lnTo>
                <a:lnTo>
                  <a:pt x="113386" y="19372"/>
                </a:lnTo>
                <a:lnTo>
                  <a:pt x="127644" y="40432"/>
                </a:lnTo>
                <a:lnTo>
                  <a:pt x="132886" y="66273"/>
                </a:lnTo>
                <a:lnTo>
                  <a:pt x="127644" y="91969"/>
                </a:lnTo>
                <a:lnTo>
                  <a:pt x="113386" y="113046"/>
                </a:lnTo>
                <a:lnTo>
                  <a:pt x="92309" y="127304"/>
                </a:lnTo>
                <a:lnTo>
                  <a:pt x="66612" y="132546"/>
                </a:lnTo>
                <a:lnTo>
                  <a:pt x="40719" y="127304"/>
                </a:lnTo>
                <a:lnTo>
                  <a:pt x="19542" y="113046"/>
                </a:lnTo>
                <a:lnTo>
                  <a:pt x="5246" y="91969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440851" y="520054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40852" y="520054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25137" y="51859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25137" y="518592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09763" y="522467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09763" y="522467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694048" y="552069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694048" y="552069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778334" y="557473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78335" y="557473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862960" y="54149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62960" y="54149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947245" y="5399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947246" y="539970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031871" y="53871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31872" y="5387127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16158" y="53646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116158" y="536469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00783" y="514480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00783" y="514480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85069" y="50075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85069" y="50075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69695" y="475056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1"/>
                </a:lnTo>
                <a:lnTo>
                  <a:pt x="19372" y="19499"/>
                </a:lnTo>
                <a:lnTo>
                  <a:pt x="5193" y="40576"/>
                </a:lnTo>
                <a:lnTo>
                  <a:pt x="0" y="66273"/>
                </a:lnTo>
                <a:lnTo>
                  <a:pt x="5193" y="92166"/>
                </a:lnTo>
                <a:lnTo>
                  <a:pt x="19372" y="113344"/>
                </a:lnTo>
                <a:lnTo>
                  <a:pt x="40432" y="127639"/>
                </a:lnTo>
                <a:lnTo>
                  <a:pt x="66273" y="132886"/>
                </a:lnTo>
                <a:lnTo>
                  <a:pt x="91969" y="127639"/>
                </a:lnTo>
                <a:lnTo>
                  <a:pt x="113046" y="113344"/>
                </a:lnTo>
                <a:lnTo>
                  <a:pt x="127304" y="92166"/>
                </a:lnTo>
                <a:lnTo>
                  <a:pt x="132546" y="66273"/>
                </a:lnTo>
                <a:lnTo>
                  <a:pt x="127304" y="40576"/>
                </a:lnTo>
                <a:lnTo>
                  <a:pt x="113046" y="19499"/>
                </a:lnTo>
                <a:lnTo>
                  <a:pt x="91969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369695" y="475056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273"/>
                </a:moveTo>
                <a:lnTo>
                  <a:pt x="5193" y="40576"/>
                </a:lnTo>
                <a:lnTo>
                  <a:pt x="19372" y="19499"/>
                </a:lnTo>
                <a:lnTo>
                  <a:pt x="40432" y="5241"/>
                </a:lnTo>
                <a:lnTo>
                  <a:pt x="66273" y="0"/>
                </a:lnTo>
                <a:lnTo>
                  <a:pt x="91969" y="5241"/>
                </a:lnTo>
                <a:lnTo>
                  <a:pt x="113046" y="19499"/>
                </a:lnTo>
                <a:lnTo>
                  <a:pt x="127304" y="40576"/>
                </a:lnTo>
                <a:lnTo>
                  <a:pt x="132546" y="66273"/>
                </a:lnTo>
                <a:lnTo>
                  <a:pt x="127304" y="92166"/>
                </a:lnTo>
                <a:lnTo>
                  <a:pt x="113046" y="113344"/>
                </a:lnTo>
                <a:lnTo>
                  <a:pt x="91969" y="127639"/>
                </a:lnTo>
                <a:lnTo>
                  <a:pt x="66273" y="132886"/>
                </a:lnTo>
                <a:lnTo>
                  <a:pt x="40432" y="127639"/>
                </a:lnTo>
                <a:lnTo>
                  <a:pt x="19372" y="113344"/>
                </a:lnTo>
                <a:lnTo>
                  <a:pt x="5193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453980" y="4767558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453980" y="4767558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38266" y="472371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538267" y="472371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622892" y="492321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622892" y="492321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707177" y="515432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707178" y="515432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791803" y="515772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791804" y="515772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876090" y="522433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876090" y="522433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960715" y="52909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1"/>
                </a:lnTo>
                <a:lnTo>
                  <a:pt x="19499" y="19499"/>
                </a:lnTo>
                <a:lnTo>
                  <a:pt x="5241" y="40576"/>
                </a:lnTo>
                <a:lnTo>
                  <a:pt x="0" y="66273"/>
                </a:lnTo>
                <a:lnTo>
                  <a:pt x="5241" y="92166"/>
                </a:lnTo>
                <a:lnTo>
                  <a:pt x="19499" y="113344"/>
                </a:lnTo>
                <a:lnTo>
                  <a:pt x="40576" y="127639"/>
                </a:lnTo>
                <a:lnTo>
                  <a:pt x="66273" y="132886"/>
                </a:lnTo>
                <a:lnTo>
                  <a:pt x="92166" y="127639"/>
                </a:lnTo>
                <a:lnTo>
                  <a:pt x="113344" y="113344"/>
                </a:lnTo>
                <a:lnTo>
                  <a:pt x="127639" y="92166"/>
                </a:lnTo>
                <a:lnTo>
                  <a:pt x="132886" y="66273"/>
                </a:lnTo>
                <a:lnTo>
                  <a:pt x="127639" y="40576"/>
                </a:lnTo>
                <a:lnTo>
                  <a:pt x="113344" y="19499"/>
                </a:lnTo>
                <a:lnTo>
                  <a:pt x="92166" y="5241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960715" y="52909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1" y="40576"/>
                </a:lnTo>
                <a:lnTo>
                  <a:pt x="19499" y="19499"/>
                </a:lnTo>
                <a:lnTo>
                  <a:pt x="40576" y="5241"/>
                </a:lnTo>
                <a:lnTo>
                  <a:pt x="66273" y="0"/>
                </a:lnTo>
                <a:lnTo>
                  <a:pt x="92166" y="5241"/>
                </a:lnTo>
                <a:lnTo>
                  <a:pt x="113344" y="19499"/>
                </a:lnTo>
                <a:lnTo>
                  <a:pt x="127639" y="40576"/>
                </a:lnTo>
                <a:lnTo>
                  <a:pt x="132886" y="66273"/>
                </a:lnTo>
                <a:lnTo>
                  <a:pt x="127639" y="92166"/>
                </a:lnTo>
                <a:lnTo>
                  <a:pt x="113344" y="113344"/>
                </a:lnTo>
                <a:lnTo>
                  <a:pt x="92166" y="127639"/>
                </a:lnTo>
                <a:lnTo>
                  <a:pt x="66273" y="132886"/>
                </a:lnTo>
                <a:lnTo>
                  <a:pt x="40576" y="127639"/>
                </a:lnTo>
                <a:lnTo>
                  <a:pt x="19499" y="113344"/>
                </a:lnTo>
                <a:lnTo>
                  <a:pt x="5241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045000" y="5209379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1969"/>
                </a:lnTo>
                <a:lnTo>
                  <a:pt x="19499" y="113046"/>
                </a:lnTo>
                <a:lnTo>
                  <a:pt x="40576" y="127304"/>
                </a:lnTo>
                <a:lnTo>
                  <a:pt x="66273" y="132546"/>
                </a:lnTo>
                <a:lnTo>
                  <a:pt x="92166" y="127304"/>
                </a:lnTo>
                <a:lnTo>
                  <a:pt x="113344" y="113046"/>
                </a:lnTo>
                <a:lnTo>
                  <a:pt x="127639" y="91969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045002" y="5209379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1969"/>
                </a:lnTo>
                <a:lnTo>
                  <a:pt x="113344" y="113046"/>
                </a:lnTo>
                <a:lnTo>
                  <a:pt x="92166" y="127304"/>
                </a:lnTo>
                <a:lnTo>
                  <a:pt x="66273" y="132546"/>
                </a:lnTo>
                <a:lnTo>
                  <a:pt x="40576" y="127304"/>
                </a:lnTo>
                <a:lnTo>
                  <a:pt x="19499" y="113046"/>
                </a:lnTo>
                <a:lnTo>
                  <a:pt x="5241" y="91969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129286" y="53395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129286" y="53395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213912" y="55003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13912" y="550030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298199" y="5528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298199" y="552817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382824" y="569300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382824" y="569300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467109" y="5778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467109" y="57789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551735" y="578986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551735" y="578986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636021" y="58755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636021" y="587550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720647" y="583744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66273" y="0"/>
                </a:moveTo>
                <a:lnTo>
                  <a:pt x="40432" y="5246"/>
                </a:lnTo>
                <a:lnTo>
                  <a:pt x="19372" y="19542"/>
                </a:lnTo>
                <a:lnTo>
                  <a:pt x="5193" y="40719"/>
                </a:lnTo>
                <a:lnTo>
                  <a:pt x="0" y="66612"/>
                </a:lnTo>
                <a:lnTo>
                  <a:pt x="5193" y="92309"/>
                </a:lnTo>
                <a:lnTo>
                  <a:pt x="19372" y="113386"/>
                </a:lnTo>
                <a:lnTo>
                  <a:pt x="40432" y="127644"/>
                </a:lnTo>
                <a:lnTo>
                  <a:pt x="66273" y="132886"/>
                </a:lnTo>
                <a:lnTo>
                  <a:pt x="92113" y="127644"/>
                </a:lnTo>
                <a:lnTo>
                  <a:pt x="113174" y="113386"/>
                </a:lnTo>
                <a:lnTo>
                  <a:pt x="127352" y="92309"/>
                </a:lnTo>
                <a:lnTo>
                  <a:pt x="132546" y="66612"/>
                </a:lnTo>
                <a:lnTo>
                  <a:pt x="127352" y="40719"/>
                </a:lnTo>
                <a:lnTo>
                  <a:pt x="113174" y="19542"/>
                </a:lnTo>
                <a:lnTo>
                  <a:pt x="92113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720647" y="5837444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0" y="66612"/>
                </a:moveTo>
                <a:lnTo>
                  <a:pt x="5193" y="40719"/>
                </a:lnTo>
                <a:lnTo>
                  <a:pt x="19372" y="19542"/>
                </a:lnTo>
                <a:lnTo>
                  <a:pt x="40432" y="5246"/>
                </a:lnTo>
                <a:lnTo>
                  <a:pt x="66273" y="0"/>
                </a:lnTo>
                <a:lnTo>
                  <a:pt x="92113" y="5246"/>
                </a:lnTo>
                <a:lnTo>
                  <a:pt x="113174" y="19542"/>
                </a:lnTo>
                <a:lnTo>
                  <a:pt x="127352" y="40719"/>
                </a:lnTo>
                <a:lnTo>
                  <a:pt x="132546" y="66612"/>
                </a:lnTo>
                <a:lnTo>
                  <a:pt x="127352" y="92309"/>
                </a:lnTo>
                <a:lnTo>
                  <a:pt x="113174" y="113386"/>
                </a:lnTo>
                <a:lnTo>
                  <a:pt x="92113" y="127644"/>
                </a:lnTo>
                <a:lnTo>
                  <a:pt x="66273" y="132886"/>
                </a:lnTo>
                <a:lnTo>
                  <a:pt x="40432" y="127644"/>
                </a:lnTo>
                <a:lnTo>
                  <a:pt x="19372" y="113386"/>
                </a:lnTo>
                <a:lnTo>
                  <a:pt x="5193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804932" y="588060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804934" y="588060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889218" y="614264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6"/>
                </a:lnTo>
                <a:lnTo>
                  <a:pt x="19542" y="19542"/>
                </a:lnTo>
                <a:lnTo>
                  <a:pt x="5246" y="40719"/>
                </a:lnTo>
                <a:lnTo>
                  <a:pt x="0" y="66612"/>
                </a:lnTo>
                <a:lnTo>
                  <a:pt x="5246" y="92309"/>
                </a:lnTo>
                <a:lnTo>
                  <a:pt x="19542" y="113386"/>
                </a:lnTo>
                <a:lnTo>
                  <a:pt x="40719" y="127644"/>
                </a:lnTo>
                <a:lnTo>
                  <a:pt x="66612" y="132886"/>
                </a:lnTo>
                <a:lnTo>
                  <a:pt x="92309" y="127644"/>
                </a:lnTo>
                <a:lnTo>
                  <a:pt x="113386" y="113386"/>
                </a:lnTo>
                <a:lnTo>
                  <a:pt x="127644" y="92309"/>
                </a:lnTo>
                <a:lnTo>
                  <a:pt x="132886" y="66612"/>
                </a:lnTo>
                <a:lnTo>
                  <a:pt x="127644" y="40719"/>
                </a:lnTo>
                <a:lnTo>
                  <a:pt x="113386" y="19542"/>
                </a:lnTo>
                <a:lnTo>
                  <a:pt x="92309" y="5246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889218" y="614264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6" y="40719"/>
                </a:lnTo>
                <a:lnTo>
                  <a:pt x="19542" y="19542"/>
                </a:lnTo>
                <a:lnTo>
                  <a:pt x="40719" y="5246"/>
                </a:lnTo>
                <a:lnTo>
                  <a:pt x="66612" y="0"/>
                </a:lnTo>
                <a:lnTo>
                  <a:pt x="92309" y="5246"/>
                </a:lnTo>
                <a:lnTo>
                  <a:pt x="113386" y="19542"/>
                </a:lnTo>
                <a:lnTo>
                  <a:pt x="127644" y="40719"/>
                </a:lnTo>
                <a:lnTo>
                  <a:pt x="132886" y="66612"/>
                </a:lnTo>
                <a:lnTo>
                  <a:pt x="127644" y="92309"/>
                </a:lnTo>
                <a:lnTo>
                  <a:pt x="113386" y="113386"/>
                </a:lnTo>
                <a:lnTo>
                  <a:pt x="92309" y="127644"/>
                </a:lnTo>
                <a:lnTo>
                  <a:pt x="66612" y="132886"/>
                </a:lnTo>
                <a:lnTo>
                  <a:pt x="40719" y="127644"/>
                </a:lnTo>
                <a:lnTo>
                  <a:pt x="19542" y="113386"/>
                </a:lnTo>
                <a:lnTo>
                  <a:pt x="5246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973844" y="617798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66273" y="0"/>
                </a:moveTo>
                <a:lnTo>
                  <a:pt x="40576" y="5193"/>
                </a:lnTo>
                <a:lnTo>
                  <a:pt x="19499" y="19372"/>
                </a:lnTo>
                <a:lnTo>
                  <a:pt x="5241" y="40432"/>
                </a:lnTo>
                <a:lnTo>
                  <a:pt x="0" y="66273"/>
                </a:lnTo>
                <a:lnTo>
                  <a:pt x="5241" y="92113"/>
                </a:lnTo>
                <a:lnTo>
                  <a:pt x="19499" y="113174"/>
                </a:lnTo>
                <a:lnTo>
                  <a:pt x="40576" y="127352"/>
                </a:lnTo>
                <a:lnTo>
                  <a:pt x="66273" y="132546"/>
                </a:lnTo>
                <a:lnTo>
                  <a:pt x="92166" y="127352"/>
                </a:lnTo>
                <a:lnTo>
                  <a:pt x="113344" y="113174"/>
                </a:lnTo>
                <a:lnTo>
                  <a:pt x="127639" y="92113"/>
                </a:lnTo>
                <a:lnTo>
                  <a:pt x="132886" y="66273"/>
                </a:lnTo>
                <a:lnTo>
                  <a:pt x="127639" y="40432"/>
                </a:lnTo>
                <a:lnTo>
                  <a:pt x="113344" y="19372"/>
                </a:lnTo>
                <a:lnTo>
                  <a:pt x="92166" y="5193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973844" y="6177986"/>
            <a:ext cx="133350" cy="132715"/>
          </a:xfrm>
          <a:custGeom>
            <a:avLst/>
            <a:gdLst/>
            <a:ahLst/>
            <a:cxnLst/>
            <a:rect l="l" t="t" r="r" b="b"/>
            <a:pathLst>
              <a:path w="133350" h="132714">
                <a:moveTo>
                  <a:pt x="0" y="66273"/>
                </a:moveTo>
                <a:lnTo>
                  <a:pt x="5241" y="40432"/>
                </a:lnTo>
                <a:lnTo>
                  <a:pt x="19499" y="19372"/>
                </a:lnTo>
                <a:lnTo>
                  <a:pt x="40576" y="5193"/>
                </a:lnTo>
                <a:lnTo>
                  <a:pt x="66273" y="0"/>
                </a:lnTo>
                <a:lnTo>
                  <a:pt x="92166" y="5193"/>
                </a:lnTo>
                <a:lnTo>
                  <a:pt x="113344" y="19372"/>
                </a:lnTo>
                <a:lnTo>
                  <a:pt x="127639" y="40432"/>
                </a:lnTo>
                <a:lnTo>
                  <a:pt x="132886" y="66273"/>
                </a:lnTo>
                <a:lnTo>
                  <a:pt x="127639" y="92113"/>
                </a:lnTo>
                <a:lnTo>
                  <a:pt x="113344" y="113174"/>
                </a:lnTo>
                <a:lnTo>
                  <a:pt x="92166" y="127352"/>
                </a:lnTo>
                <a:lnTo>
                  <a:pt x="66273" y="132546"/>
                </a:lnTo>
                <a:lnTo>
                  <a:pt x="40576" y="127352"/>
                </a:lnTo>
                <a:lnTo>
                  <a:pt x="19499" y="113174"/>
                </a:lnTo>
                <a:lnTo>
                  <a:pt x="5241" y="92113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058131" y="626329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058131" y="626329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142756" y="63302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142756" y="63302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227041" y="64233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12" y="0"/>
                </a:moveTo>
                <a:lnTo>
                  <a:pt x="40719" y="5241"/>
                </a:lnTo>
                <a:lnTo>
                  <a:pt x="19542" y="19499"/>
                </a:lnTo>
                <a:lnTo>
                  <a:pt x="5246" y="40576"/>
                </a:lnTo>
                <a:lnTo>
                  <a:pt x="0" y="66273"/>
                </a:lnTo>
                <a:lnTo>
                  <a:pt x="5246" y="92166"/>
                </a:lnTo>
                <a:lnTo>
                  <a:pt x="19542" y="113344"/>
                </a:lnTo>
                <a:lnTo>
                  <a:pt x="40719" y="127639"/>
                </a:lnTo>
                <a:lnTo>
                  <a:pt x="66612" y="132886"/>
                </a:lnTo>
                <a:lnTo>
                  <a:pt x="92309" y="127639"/>
                </a:lnTo>
                <a:lnTo>
                  <a:pt x="113386" y="113344"/>
                </a:lnTo>
                <a:lnTo>
                  <a:pt x="127644" y="92166"/>
                </a:lnTo>
                <a:lnTo>
                  <a:pt x="132886" y="66273"/>
                </a:lnTo>
                <a:lnTo>
                  <a:pt x="127644" y="40576"/>
                </a:lnTo>
                <a:lnTo>
                  <a:pt x="113386" y="19499"/>
                </a:lnTo>
                <a:lnTo>
                  <a:pt x="92309" y="5241"/>
                </a:lnTo>
                <a:lnTo>
                  <a:pt x="66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227041" y="64233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273"/>
                </a:moveTo>
                <a:lnTo>
                  <a:pt x="5246" y="40576"/>
                </a:lnTo>
                <a:lnTo>
                  <a:pt x="19542" y="19499"/>
                </a:lnTo>
                <a:lnTo>
                  <a:pt x="40719" y="5241"/>
                </a:lnTo>
                <a:lnTo>
                  <a:pt x="66612" y="0"/>
                </a:lnTo>
                <a:lnTo>
                  <a:pt x="92309" y="5241"/>
                </a:lnTo>
                <a:lnTo>
                  <a:pt x="113386" y="19499"/>
                </a:lnTo>
                <a:lnTo>
                  <a:pt x="127644" y="40576"/>
                </a:lnTo>
                <a:lnTo>
                  <a:pt x="132886" y="66273"/>
                </a:lnTo>
                <a:lnTo>
                  <a:pt x="127644" y="92166"/>
                </a:lnTo>
                <a:lnTo>
                  <a:pt x="113386" y="113344"/>
                </a:lnTo>
                <a:lnTo>
                  <a:pt x="92309" y="127639"/>
                </a:lnTo>
                <a:lnTo>
                  <a:pt x="66612" y="132886"/>
                </a:lnTo>
                <a:lnTo>
                  <a:pt x="40719" y="127639"/>
                </a:lnTo>
                <a:lnTo>
                  <a:pt x="19542" y="113344"/>
                </a:lnTo>
                <a:lnTo>
                  <a:pt x="5246" y="92166"/>
                </a:lnTo>
                <a:lnTo>
                  <a:pt x="0" y="66273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311667" y="651784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273" y="0"/>
                </a:moveTo>
                <a:lnTo>
                  <a:pt x="40576" y="5246"/>
                </a:lnTo>
                <a:lnTo>
                  <a:pt x="19499" y="19542"/>
                </a:lnTo>
                <a:lnTo>
                  <a:pt x="5241" y="40719"/>
                </a:lnTo>
                <a:lnTo>
                  <a:pt x="0" y="66612"/>
                </a:lnTo>
                <a:lnTo>
                  <a:pt x="5241" y="92309"/>
                </a:lnTo>
                <a:lnTo>
                  <a:pt x="19499" y="113386"/>
                </a:lnTo>
                <a:lnTo>
                  <a:pt x="40576" y="127644"/>
                </a:lnTo>
                <a:lnTo>
                  <a:pt x="66273" y="132886"/>
                </a:lnTo>
                <a:lnTo>
                  <a:pt x="92166" y="127644"/>
                </a:lnTo>
                <a:lnTo>
                  <a:pt x="113344" y="113386"/>
                </a:lnTo>
                <a:lnTo>
                  <a:pt x="127639" y="92309"/>
                </a:lnTo>
                <a:lnTo>
                  <a:pt x="132886" y="66612"/>
                </a:lnTo>
                <a:lnTo>
                  <a:pt x="127639" y="40719"/>
                </a:lnTo>
                <a:lnTo>
                  <a:pt x="113344" y="19542"/>
                </a:lnTo>
                <a:lnTo>
                  <a:pt x="92166" y="5246"/>
                </a:lnTo>
                <a:lnTo>
                  <a:pt x="66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311667" y="651784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12"/>
                </a:moveTo>
                <a:lnTo>
                  <a:pt x="5241" y="40719"/>
                </a:lnTo>
                <a:lnTo>
                  <a:pt x="19499" y="19542"/>
                </a:lnTo>
                <a:lnTo>
                  <a:pt x="40576" y="5246"/>
                </a:lnTo>
                <a:lnTo>
                  <a:pt x="66273" y="0"/>
                </a:lnTo>
                <a:lnTo>
                  <a:pt x="92166" y="5246"/>
                </a:lnTo>
                <a:lnTo>
                  <a:pt x="113344" y="19542"/>
                </a:lnTo>
                <a:lnTo>
                  <a:pt x="127639" y="40719"/>
                </a:lnTo>
                <a:lnTo>
                  <a:pt x="132886" y="66612"/>
                </a:lnTo>
                <a:lnTo>
                  <a:pt x="127639" y="92309"/>
                </a:lnTo>
                <a:lnTo>
                  <a:pt x="113344" y="113386"/>
                </a:lnTo>
                <a:lnTo>
                  <a:pt x="92166" y="127644"/>
                </a:lnTo>
                <a:lnTo>
                  <a:pt x="66273" y="132886"/>
                </a:lnTo>
                <a:lnTo>
                  <a:pt x="40576" y="127644"/>
                </a:lnTo>
                <a:lnTo>
                  <a:pt x="19499" y="113386"/>
                </a:lnTo>
                <a:lnTo>
                  <a:pt x="5241" y="92309"/>
                </a:lnTo>
                <a:lnTo>
                  <a:pt x="0" y="66612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383889" y="6689989"/>
            <a:ext cx="157016" cy="157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468174" y="6996205"/>
            <a:ext cx="157016" cy="157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552800" y="7208618"/>
            <a:ext cx="157016" cy="1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637086" y="7449581"/>
            <a:ext cx="1930417" cy="1789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374454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01" name="object 101"/>
          <p:cNvGraphicFramePr>
            <a:graphicFrameLocks noGrp="1"/>
          </p:cNvGraphicFramePr>
          <p:nvPr/>
        </p:nvGraphicFramePr>
        <p:xfrm>
          <a:off x="442711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2" name="object 102"/>
          <p:cNvSpPr txBox="1"/>
          <p:nvPr/>
        </p:nvSpPr>
        <p:spPr>
          <a:xfrm>
            <a:off x="327790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29320" y="549103"/>
            <a:ext cx="18214340" cy="3744595"/>
          </a:xfrm>
          <a:custGeom>
            <a:avLst/>
            <a:gdLst/>
            <a:ahLst/>
            <a:cxnLst/>
            <a:rect l="l" t="t" r="r" b="b"/>
            <a:pathLst>
              <a:path w="18214340" h="3744595">
                <a:moveTo>
                  <a:pt x="0" y="0"/>
                </a:moveTo>
                <a:lnTo>
                  <a:pt x="18213751" y="0"/>
                </a:lnTo>
                <a:lnTo>
                  <a:pt x="18213751" y="3744493"/>
                </a:lnTo>
                <a:lnTo>
                  <a:pt x="0" y="3744493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latin typeface="Courier New"/>
                <a:cs typeface="Courier New"/>
              </a:rPr>
              <a:t>geom_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point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aes(year,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9187206" y="2434905"/>
            <a:ext cx="2467610" cy="595630"/>
          </a:xfrm>
          <a:custGeom>
            <a:avLst/>
            <a:gdLst/>
            <a:ahLst/>
            <a:cxnLst/>
            <a:rect l="l" t="t" r="r" b="b"/>
            <a:pathLst>
              <a:path w="2467609" h="595630">
                <a:moveTo>
                  <a:pt x="2467224" y="157965"/>
                </a:moveTo>
                <a:lnTo>
                  <a:pt x="2425008" y="133496"/>
                </a:lnTo>
                <a:lnTo>
                  <a:pt x="2381961" y="111068"/>
                </a:lnTo>
                <a:lnTo>
                  <a:pt x="2338152" y="90686"/>
                </a:lnTo>
                <a:lnTo>
                  <a:pt x="2293652" y="72354"/>
                </a:lnTo>
                <a:lnTo>
                  <a:pt x="2248533" y="56076"/>
                </a:lnTo>
                <a:lnTo>
                  <a:pt x="2202866" y="41856"/>
                </a:lnTo>
                <a:lnTo>
                  <a:pt x="2156720" y="29699"/>
                </a:lnTo>
                <a:lnTo>
                  <a:pt x="2110167" y="19609"/>
                </a:lnTo>
                <a:lnTo>
                  <a:pt x="2063277" y="11589"/>
                </a:lnTo>
                <a:lnTo>
                  <a:pt x="2016122" y="5645"/>
                </a:lnTo>
                <a:lnTo>
                  <a:pt x="1968772" y="1781"/>
                </a:lnTo>
                <a:lnTo>
                  <a:pt x="1921298" y="0"/>
                </a:lnTo>
                <a:lnTo>
                  <a:pt x="1873771" y="306"/>
                </a:lnTo>
                <a:lnTo>
                  <a:pt x="1826261" y="2705"/>
                </a:lnTo>
                <a:lnTo>
                  <a:pt x="1778840" y="7200"/>
                </a:lnTo>
                <a:lnTo>
                  <a:pt x="1731577" y="13795"/>
                </a:lnTo>
                <a:lnTo>
                  <a:pt x="1684545" y="22495"/>
                </a:lnTo>
                <a:lnTo>
                  <a:pt x="1637813" y="33304"/>
                </a:lnTo>
                <a:lnTo>
                  <a:pt x="1591452" y="46226"/>
                </a:lnTo>
                <a:lnTo>
                  <a:pt x="1545534" y="61265"/>
                </a:lnTo>
                <a:lnTo>
                  <a:pt x="1500128" y="78426"/>
                </a:lnTo>
                <a:lnTo>
                  <a:pt x="1455307" y="97712"/>
                </a:lnTo>
                <a:lnTo>
                  <a:pt x="1413000" y="117785"/>
                </a:lnTo>
                <a:lnTo>
                  <a:pt x="1370749" y="139177"/>
                </a:lnTo>
                <a:lnTo>
                  <a:pt x="1328562" y="161713"/>
                </a:lnTo>
                <a:lnTo>
                  <a:pt x="1286450" y="185219"/>
                </a:lnTo>
                <a:lnTo>
                  <a:pt x="1244420" y="209521"/>
                </a:lnTo>
                <a:lnTo>
                  <a:pt x="1202483" y="234445"/>
                </a:lnTo>
                <a:lnTo>
                  <a:pt x="1160647" y="259816"/>
                </a:lnTo>
                <a:lnTo>
                  <a:pt x="1118923" y="285459"/>
                </a:lnTo>
                <a:lnTo>
                  <a:pt x="1077319" y="311201"/>
                </a:lnTo>
                <a:lnTo>
                  <a:pt x="1035845" y="336868"/>
                </a:lnTo>
                <a:lnTo>
                  <a:pt x="994510" y="362284"/>
                </a:lnTo>
                <a:lnTo>
                  <a:pt x="953323" y="387277"/>
                </a:lnTo>
                <a:lnTo>
                  <a:pt x="912294" y="411670"/>
                </a:lnTo>
                <a:lnTo>
                  <a:pt x="871431" y="435291"/>
                </a:lnTo>
                <a:lnTo>
                  <a:pt x="830746" y="457965"/>
                </a:lnTo>
                <a:lnTo>
                  <a:pt x="790246" y="479517"/>
                </a:lnTo>
                <a:lnTo>
                  <a:pt x="749940" y="499774"/>
                </a:lnTo>
                <a:lnTo>
                  <a:pt x="709839" y="518560"/>
                </a:lnTo>
                <a:lnTo>
                  <a:pt x="669952" y="535703"/>
                </a:lnTo>
                <a:lnTo>
                  <a:pt x="630288" y="551026"/>
                </a:lnTo>
                <a:lnTo>
                  <a:pt x="590855" y="564357"/>
                </a:lnTo>
                <a:lnTo>
                  <a:pt x="551665" y="575521"/>
                </a:lnTo>
                <a:lnTo>
                  <a:pt x="512725" y="584343"/>
                </a:lnTo>
                <a:lnTo>
                  <a:pt x="474045" y="590650"/>
                </a:lnTo>
                <a:lnTo>
                  <a:pt x="435635" y="594266"/>
                </a:lnTo>
                <a:lnTo>
                  <a:pt x="397504" y="595018"/>
                </a:lnTo>
                <a:lnTo>
                  <a:pt x="359661" y="592732"/>
                </a:lnTo>
                <a:lnTo>
                  <a:pt x="284876" y="578346"/>
                </a:lnTo>
                <a:lnTo>
                  <a:pt x="247953" y="565898"/>
                </a:lnTo>
                <a:lnTo>
                  <a:pt x="211356" y="549714"/>
                </a:lnTo>
                <a:lnTo>
                  <a:pt x="175093" y="529620"/>
                </a:lnTo>
                <a:lnTo>
                  <a:pt x="139174" y="505442"/>
                </a:lnTo>
                <a:lnTo>
                  <a:pt x="103609" y="477006"/>
                </a:lnTo>
                <a:lnTo>
                  <a:pt x="72005" y="446658"/>
                </a:lnTo>
                <a:lnTo>
                  <a:pt x="44169" y="413763"/>
                </a:lnTo>
                <a:lnTo>
                  <a:pt x="20150" y="378644"/>
                </a:lnTo>
                <a:lnTo>
                  <a:pt x="0" y="341621"/>
                </a:lnTo>
                <a:lnTo>
                  <a:pt x="2670" y="289325"/>
                </a:lnTo>
              </a:path>
            </a:pathLst>
          </a:custGeom>
          <a:ln w="20598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986428" y="2374958"/>
            <a:ext cx="401955" cy="412115"/>
          </a:xfrm>
          <a:custGeom>
            <a:avLst/>
            <a:gdLst/>
            <a:ahLst/>
            <a:cxnLst/>
            <a:rect l="l" t="t" r="r" b="b"/>
            <a:pathLst>
              <a:path w="401954" h="412114">
                <a:moveTo>
                  <a:pt x="221284" y="0"/>
                </a:moveTo>
                <a:lnTo>
                  <a:pt x="0" y="391306"/>
                </a:lnTo>
                <a:lnTo>
                  <a:pt x="401558" y="411811"/>
                </a:lnTo>
                <a:lnTo>
                  <a:pt x="221284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 rot="21300000">
            <a:off x="11877625" y="2049871"/>
            <a:ext cx="3693469" cy="45720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ts val="3390"/>
              </a:lnSpc>
              <a:spcBef>
                <a:spcPts val="240"/>
              </a:spcBef>
            </a:pPr>
            <a:r>
              <a:rPr sz="5400" spc="517" baseline="-1543" dirty="0">
                <a:solidFill>
                  <a:srgbClr val="0365C0"/>
                </a:solidFill>
                <a:latin typeface="Arial"/>
                <a:cs typeface="Arial"/>
              </a:rPr>
              <a:t>Did </a:t>
            </a:r>
            <a:r>
              <a:rPr sz="3600" spc="819" dirty="0">
                <a:solidFill>
                  <a:srgbClr val="0365C0"/>
                </a:solidFill>
                <a:latin typeface="Arial"/>
                <a:cs typeface="Arial"/>
              </a:rPr>
              <a:t>not</a:t>
            </a:r>
            <a:r>
              <a:rPr sz="3600" spc="114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600" spc="910" dirty="0">
                <a:solidFill>
                  <a:srgbClr val="0365C0"/>
                </a:solidFill>
                <a:latin typeface="Arial"/>
                <a:cs typeface="Arial"/>
              </a:rPr>
              <a:t>filter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 rot="21300000">
            <a:off x="12902191" y="2586680"/>
            <a:ext cx="1745982" cy="457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ts val="3325"/>
              </a:lnSpc>
              <a:spcBef>
                <a:spcPts val="300"/>
              </a:spcBef>
            </a:pPr>
            <a:r>
              <a:rPr sz="3600" spc="530" dirty="0">
                <a:solidFill>
                  <a:srgbClr val="0365C0"/>
                </a:solidFill>
                <a:latin typeface="Arial"/>
                <a:cs typeface="Arial"/>
              </a:rPr>
              <a:t>on</a:t>
            </a:r>
            <a:r>
              <a:rPr sz="3600" spc="18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600" spc="-125" dirty="0">
                <a:solidFill>
                  <a:srgbClr val="0365C0"/>
                </a:solidFill>
                <a:latin typeface="Arial"/>
                <a:cs typeface="Arial"/>
              </a:rPr>
              <a:t>SEX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054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3"/>
                </a:moveTo>
                <a:lnTo>
                  <a:pt x="12538539" y="5665843"/>
                </a:lnTo>
                <a:lnTo>
                  <a:pt x="12538539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0496" y="4790329"/>
            <a:ext cx="11398885" cy="5151120"/>
          </a:xfrm>
          <a:custGeom>
            <a:avLst/>
            <a:gdLst/>
            <a:ahLst/>
            <a:cxnLst/>
            <a:rect l="l" t="t" r="r" b="b"/>
            <a:pathLst>
              <a:path w="11398885" h="5151120">
                <a:moveTo>
                  <a:pt x="0" y="4820945"/>
                </a:moveTo>
                <a:lnTo>
                  <a:pt x="84285" y="4847454"/>
                </a:lnTo>
                <a:lnTo>
                  <a:pt x="168911" y="4860709"/>
                </a:lnTo>
                <a:lnTo>
                  <a:pt x="253197" y="4849833"/>
                </a:lnTo>
                <a:lnTo>
                  <a:pt x="337823" y="4815507"/>
                </a:lnTo>
                <a:lnTo>
                  <a:pt x="422108" y="4798854"/>
                </a:lnTo>
                <a:lnTo>
                  <a:pt x="506394" y="4828422"/>
                </a:lnTo>
                <a:lnTo>
                  <a:pt x="591020" y="4802593"/>
                </a:lnTo>
                <a:lnTo>
                  <a:pt x="675306" y="4755012"/>
                </a:lnTo>
                <a:lnTo>
                  <a:pt x="759931" y="4801573"/>
                </a:lnTo>
                <a:lnTo>
                  <a:pt x="844217" y="4787639"/>
                </a:lnTo>
                <a:lnTo>
                  <a:pt x="928843" y="4814488"/>
                </a:lnTo>
                <a:lnTo>
                  <a:pt x="1013129" y="4831821"/>
                </a:lnTo>
                <a:lnTo>
                  <a:pt x="1097415" y="4779822"/>
                </a:lnTo>
                <a:lnTo>
                  <a:pt x="1182040" y="4777103"/>
                </a:lnTo>
                <a:lnTo>
                  <a:pt x="1266326" y="4791037"/>
                </a:lnTo>
                <a:lnTo>
                  <a:pt x="1350952" y="4809730"/>
                </a:lnTo>
                <a:lnTo>
                  <a:pt x="1435238" y="5148572"/>
                </a:lnTo>
                <a:lnTo>
                  <a:pt x="1435238" y="4817886"/>
                </a:lnTo>
                <a:lnTo>
                  <a:pt x="1519863" y="4788318"/>
                </a:lnTo>
                <a:lnTo>
                  <a:pt x="1604149" y="4791717"/>
                </a:lnTo>
                <a:lnTo>
                  <a:pt x="1688775" y="4814148"/>
                </a:lnTo>
                <a:lnTo>
                  <a:pt x="1773061" y="4784240"/>
                </a:lnTo>
                <a:lnTo>
                  <a:pt x="1857347" y="4768266"/>
                </a:lnTo>
                <a:lnTo>
                  <a:pt x="1941972" y="4753312"/>
                </a:lnTo>
                <a:lnTo>
                  <a:pt x="2026258" y="4782881"/>
                </a:lnTo>
                <a:lnTo>
                  <a:pt x="2110884" y="4754672"/>
                </a:lnTo>
                <a:lnTo>
                  <a:pt x="2195170" y="5149932"/>
                </a:lnTo>
                <a:lnTo>
                  <a:pt x="2195170" y="4744136"/>
                </a:lnTo>
                <a:lnTo>
                  <a:pt x="2279795" y="4743117"/>
                </a:lnTo>
                <a:lnTo>
                  <a:pt x="2364081" y="4693497"/>
                </a:lnTo>
                <a:lnTo>
                  <a:pt x="2448707" y="5149592"/>
                </a:lnTo>
                <a:lnTo>
                  <a:pt x="2448707" y="4754672"/>
                </a:lnTo>
                <a:lnTo>
                  <a:pt x="2532993" y="5149592"/>
                </a:lnTo>
                <a:lnTo>
                  <a:pt x="2532993" y="4704032"/>
                </a:lnTo>
                <a:lnTo>
                  <a:pt x="2617278" y="5149932"/>
                </a:lnTo>
                <a:lnTo>
                  <a:pt x="2617278" y="4620766"/>
                </a:lnTo>
                <a:lnTo>
                  <a:pt x="2701904" y="5150272"/>
                </a:lnTo>
                <a:lnTo>
                  <a:pt x="2701904" y="4636060"/>
                </a:lnTo>
                <a:lnTo>
                  <a:pt x="2786190" y="5149932"/>
                </a:lnTo>
                <a:lnTo>
                  <a:pt x="2786190" y="4613969"/>
                </a:lnTo>
                <a:lnTo>
                  <a:pt x="2870816" y="5149592"/>
                </a:lnTo>
                <a:lnTo>
                  <a:pt x="2870816" y="4607512"/>
                </a:lnTo>
                <a:lnTo>
                  <a:pt x="2955101" y="5150272"/>
                </a:lnTo>
                <a:lnTo>
                  <a:pt x="2955101" y="4639119"/>
                </a:lnTo>
                <a:lnTo>
                  <a:pt x="3039727" y="5149932"/>
                </a:lnTo>
                <a:lnTo>
                  <a:pt x="3039727" y="4647275"/>
                </a:lnTo>
                <a:lnTo>
                  <a:pt x="3124013" y="5150611"/>
                </a:lnTo>
                <a:lnTo>
                  <a:pt x="3124013" y="4657131"/>
                </a:lnTo>
                <a:lnTo>
                  <a:pt x="3208299" y="5148912"/>
                </a:lnTo>
                <a:lnTo>
                  <a:pt x="3208299" y="4698595"/>
                </a:lnTo>
                <a:lnTo>
                  <a:pt x="3292925" y="5149592"/>
                </a:lnTo>
                <a:lnTo>
                  <a:pt x="3292925" y="4725784"/>
                </a:lnTo>
                <a:lnTo>
                  <a:pt x="3377210" y="5149932"/>
                </a:lnTo>
                <a:lnTo>
                  <a:pt x="3377210" y="4749574"/>
                </a:lnTo>
                <a:lnTo>
                  <a:pt x="3461836" y="5149592"/>
                </a:lnTo>
                <a:lnTo>
                  <a:pt x="3461836" y="4743456"/>
                </a:lnTo>
                <a:lnTo>
                  <a:pt x="3546122" y="5148912"/>
                </a:lnTo>
                <a:lnTo>
                  <a:pt x="3546122" y="4759430"/>
                </a:lnTo>
                <a:lnTo>
                  <a:pt x="3630748" y="5149252"/>
                </a:lnTo>
                <a:lnTo>
                  <a:pt x="3630748" y="4769286"/>
                </a:lnTo>
                <a:lnTo>
                  <a:pt x="3715033" y="5148912"/>
                </a:lnTo>
                <a:lnTo>
                  <a:pt x="3715033" y="4785260"/>
                </a:lnTo>
                <a:lnTo>
                  <a:pt x="3799659" y="5148912"/>
                </a:lnTo>
                <a:lnTo>
                  <a:pt x="3799659" y="4790357"/>
                </a:lnTo>
                <a:lnTo>
                  <a:pt x="3883945" y="5148912"/>
                </a:lnTo>
                <a:lnTo>
                  <a:pt x="3883945" y="4815167"/>
                </a:lnTo>
                <a:lnTo>
                  <a:pt x="3968231" y="5149252"/>
                </a:lnTo>
                <a:lnTo>
                  <a:pt x="3968231" y="4808370"/>
                </a:lnTo>
                <a:lnTo>
                  <a:pt x="4052856" y="5148912"/>
                </a:lnTo>
                <a:lnTo>
                  <a:pt x="4052856" y="4802932"/>
                </a:lnTo>
                <a:lnTo>
                  <a:pt x="4137142" y="5148572"/>
                </a:lnTo>
                <a:lnTo>
                  <a:pt x="4137142" y="4805991"/>
                </a:lnTo>
                <a:lnTo>
                  <a:pt x="4221768" y="5148572"/>
                </a:lnTo>
                <a:lnTo>
                  <a:pt x="4221768" y="4804972"/>
                </a:lnTo>
                <a:lnTo>
                  <a:pt x="4306054" y="5149252"/>
                </a:lnTo>
                <a:lnTo>
                  <a:pt x="4306054" y="4790697"/>
                </a:lnTo>
                <a:lnTo>
                  <a:pt x="4390680" y="5149932"/>
                </a:lnTo>
                <a:lnTo>
                  <a:pt x="4390680" y="4779822"/>
                </a:lnTo>
                <a:lnTo>
                  <a:pt x="4474965" y="5148912"/>
                </a:lnTo>
                <a:lnTo>
                  <a:pt x="4474965" y="4767247"/>
                </a:lnTo>
                <a:lnTo>
                  <a:pt x="4559251" y="5149932"/>
                </a:lnTo>
                <a:lnTo>
                  <a:pt x="4559251" y="4724084"/>
                </a:lnTo>
                <a:lnTo>
                  <a:pt x="4643877" y="5148572"/>
                </a:lnTo>
                <a:lnTo>
                  <a:pt x="4643877" y="4644217"/>
                </a:lnTo>
                <a:lnTo>
                  <a:pt x="4728163" y="5147553"/>
                </a:lnTo>
                <a:lnTo>
                  <a:pt x="4728163" y="4548715"/>
                </a:lnTo>
                <a:lnTo>
                  <a:pt x="4812788" y="5147213"/>
                </a:lnTo>
                <a:lnTo>
                  <a:pt x="4812788" y="4433842"/>
                </a:lnTo>
                <a:lnTo>
                  <a:pt x="4897074" y="5146193"/>
                </a:lnTo>
                <a:lnTo>
                  <a:pt x="4897074" y="4267989"/>
                </a:lnTo>
                <a:lnTo>
                  <a:pt x="4981700" y="5143814"/>
                </a:lnTo>
                <a:lnTo>
                  <a:pt x="4981700" y="4094660"/>
                </a:lnTo>
                <a:lnTo>
                  <a:pt x="5065986" y="5144494"/>
                </a:lnTo>
                <a:lnTo>
                  <a:pt x="5065986" y="3917591"/>
                </a:lnTo>
                <a:lnTo>
                  <a:pt x="5150611" y="5143134"/>
                </a:lnTo>
                <a:lnTo>
                  <a:pt x="5150611" y="3746980"/>
                </a:lnTo>
                <a:lnTo>
                  <a:pt x="5234897" y="5139396"/>
                </a:lnTo>
                <a:lnTo>
                  <a:pt x="5234897" y="3444503"/>
                </a:lnTo>
                <a:lnTo>
                  <a:pt x="5319183" y="5137357"/>
                </a:lnTo>
                <a:lnTo>
                  <a:pt x="5319183" y="3269134"/>
                </a:lnTo>
                <a:lnTo>
                  <a:pt x="5403809" y="5138376"/>
                </a:lnTo>
                <a:lnTo>
                  <a:pt x="5403809" y="3022734"/>
                </a:lnTo>
                <a:lnTo>
                  <a:pt x="5488095" y="5138716"/>
                </a:lnTo>
                <a:lnTo>
                  <a:pt x="5488095" y="2738609"/>
                </a:lnTo>
                <a:lnTo>
                  <a:pt x="5572720" y="5140076"/>
                </a:lnTo>
                <a:lnTo>
                  <a:pt x="5572720" y="2390590"/>
                </a:lnTo>
                <a:lnTo>
                  <a:pt x="5657006" y="5141435"/>
                </a:lnTo>
                <a:lnTo>
                  <a:pt x="5657006" y="2143511"/>
                </a:lnTo>
                <a:lnTo>
                  <a:pt x="5741632" y="5141095"/>
                </a:lnTo>
                <a:lnTo>
                  <a:pt x="5741632" y="1889294"/>
                </a:lnTo>
                <a:lnTo>
                  <a:pt x="5825918" y="5140076"/>
                </a:lnTo>
                <a:lnTo>
                  <a:pt x="5825918" y="1465146"/>
                </a:lnTo>
                <a:lnTo>
                  <a:pt x="5910543" y="5140416"/>
                </a:lnTo>
                <a:lnTo>
                  <a:pt x="5910543" y="1189177"/>
                </a:lnTo>
                <a:lnTo>
                  <a:pt x="5994829" y="5141435"/>
                </a:lnTo>
                <a:lnTo>
                  <a:pt x="5994829" y="938019"/>
                </a:lnTo>
                <a:lnTo>
                  <a:pt x="6079115" y="5140755"/>
                </a:lnTo>
                <a:lnTo>
                  <a:pt x="6079115" y="722207"/>
                </a:lnTo>
                <a:lnTo>
                  <a:pt x="6163741" y="5138376"/>
                </a:lnTo>
                <a:lnTo>
                  <a:pt x="6163741" y="496538"/>
                </a:lnTo>
                <a:lnTo>
                  <a:pt x="6248027" y="5139736"/>
                </a:lnTo>
                <a:lnTo>
                  <a:pt x="6248027" y="417010"/>
                </a:lnTo>
                <a:lnTo>
                  <a:pt x="6332652" y="5138037"/>
                </a:lnTo>
                <a:lnTo>
                  <a:pt x="6332652" y="475127"/>
                </a:lnTo>
                <a:lnTo>
                  <a:pt x="6416938" y="5138716"/>
                </a:lnTo>
                <a:lnTo>
                  <a:pt x="6416938" y="476826"/>
                </a:lnTo>
                <a:lnTo>
                  <a:pt x="6501564" y="5138376"/>
                </a:lnTo>
                <a:lnTo>
                  <a:pt x="6501564" y="462212"/>
                </a:lnTo>
                <a:lnTo>
                  <a:pt x="6585850" y="5135997"/>
                </a:lnTo>
                <a:lnTo>
                  <a:pt x="6585850" y="500617"/>
                </a:lnTo>
                <a:lnTo>
                  <a:pt x="6670135" y="5136677"/>
                </a:lnTo>
                <a:lnTo>
                  <a:pt x="6670135" y="796976"/>
                </a:lnTo>
                <a:lnTo>
                  <a:pt x="6754761" y="5134978"/>
                </a:lnTo>
                <a:lnTo>
                  <a:pt x="6754761" y="851014"/>
                </a:lnTo>
                <a:lnTo>
                  <a:pt x="6839047" y="5134298"/>
                </a:lnTo>
                <a:lnTo>
                  <a:pt x="6839047" y="690939"/>
                </a:lnTo>
                <a:lnTo>
                  <a:pt x="6923673" y="5132599"/>
                </a:lnTo>
                <a:lnTo>
                  <a:pt x="6923673" y="675985"/>
                </a:lnTo>
                <a:lnTo>
                  <a:pt x="7007958" y="5130899"/>
                </a:lnTo>
                <a:lnTo>
                  <a:pt x="7007958" y="663071"/>
                </a:lnTo>
                <a:lnTo>
                  <a:pt x="7092584" y="5134638"/>
                </a:lnTo>
                <a:lnTo>
                  <a:pt x="7092584" y="640640"/>
                </a:lnTo>
                <a:lnTo>
                  <a:pt x="7176870" y="5130220"/>
                </a:lnTo>
                <a:lnTo>
                  <a:pt x="7176870" y="421089"/>
                </a:lnTo>
                <a:lnTo>
                  <a:pt x="7261496" y="5129880"/>
                </a:lnTo>
                <a:lnTo>
                  <a:pt x="7261496" y="283784"/>
                </a:lnTo>
                <a:lnTo>
                  <a:pt x="7345782" y="5127841"/>
                </a:lnTo>
                <a:lnTo>
                  <a:pt x="7345782" y="26509"/>
                </a:lnTo>
                <a:lnTo>
                  <a:pt x="7430067" y="5121043"/>
                </a:lnTo>
                <a:lnTo>
                  <a:pt x="7430067" y="43502"/>
                </a:lnTo>
                <a:lnTo>
                  <a:pt x="7514693" y="5123083"/>
                </a:lnTo>
                <a:lnTo>
                  <a:pt x="7514693" y="0"/>
                </a:lnTo>
                <a:lnTo>
                  <a:pt x="7598979" y="5124102"/>
                </a:lnTo>
                <a:lnTo>
                  <a:pt x="7598979" y="199159"/>
                </a:lnTo>
                <a:lnTo>
                  <a:pt x="7683605" y="5122743"/>
                </a:lnTo>
                <a:lnTo>
                  <a:pt x="7683605" y="430605"/>
                </a:lnTo>
                <a:lnTo>
                  <a:pt x="7767890" y="5121043"/>
                </a:lnTo>
                <a:lnTo>
                  <a:pt x="7767890" y="433664"/>
                </a:lnTo>
                <a:lnTo>
                  <a:pt x="7852516" y="5119684"/>
                </a:lnTo>
                <a:lnTo>
                  <a:pt x="7852516" y="500617"/>
                </a:lnTo>
                <a:lnTo>
                  <a:pt x="7936802" y="5114586"/>
                </a:lnTo>
                <a:lnTo>
                  <a:pt x="7936802" y="566890"/>
                </a:lnTo>
                <a:lnTo>
                  <a:pt x="8021088" y="5112207"/>
                </a:lnTo>
                <a:lnTo>
                  <a:pt x="8021088" y="485323"/>
                </a:lnTo>
                <a:lnTo>
                  <a:pt x="8105713" y="5115606"/>
                </a:lnTo>
                <a:lnTo>
                  <a:pt x="8105713" y="615490"/>
                </a:lnTo>
                <a:lnTo>
                  <a:pt x="8189999" y="5114246"/>
                </a:lnTo>
                <a:lnTo>
                  <a:pt x="8189999" y="776585"/>
                </a:lnTo>
                <a:lnTo>
                  <a:pt x="8274625" y="5115266"/>
                </a:lnTo>
                <a:lnTo>
                  <a:pt x="8274625" y="804453"/>
                </a:lnTo>
                <a:lnTo>
                  <a:pt x="8358911" y="5116285"/>
                </a:lnTo>
                <a:lnTo>
                  <a:pt x="8358911" y="969287"/>
                </a:lnTo>
                <a:lnTo>
                  <a:pt x="8443536" y="5117985"/>
                </a:lnTo>
                <a:lnTo>
                  <a:pt x="8443536" y="1055272"/>
                </a:lnTo>
                <a:lnTo>
                  <a:pt x="8527822" y="5121723"/>
                </a:lnTo>
                <a:lnTo>
                  <a:pt x="8527822" y="1066147"/>
                </a:lnTo>
                <a:lnTo>
                  <a:pt x="8612448" y="5116625"/>
                </a:lnTo>
                <a:lnTo>
                  <a:pt x="8612448" y="1151453"/>
                </a:lnTo>
                <a:lnTo>
                  <a:pt x="8696734" y="5116285"/>
                </a:lnTo>
                <a:lnTo>
                  <a:pt x="8696734" y="1113728"/>
                </a:lnTo>
                <a:lnTo>
                  <a:pt x="8781020" y="5120704"/>
                </a:lnTo>
                <a:lnTo>
                  <a:pt x="8781020" y="1156890"/>
                </a:lnTo>
                <a:lnTo>
                  <a:pt x="8865645" y="5120024"/>
                </a:lnTo>
                <a:lnTo>
                  <a:pt x="8865645" y="1418924"/>
                </a:lnTo>
                <a:lnTo>
                  <a:pt x="8949931" y="5116285"/>
                </a:lnTo>
                <a:lnTo>
                  <a:pt x="8949931" y="1453930"/>
                </a:lnTo>
                <a:lnTo>
                  <a:pt x="9034557" y="5119684"/>
                </a:lnTo>
                <a:lnTo>
                  <a:pt x="9034557" y="1539235"/>
                </a:lnTo>
                <a:lnTo>
                  <a:pt x="9118843" y="5124102"/>
                </a:lnTo>
                <a:lnTo>
                  <a:pt x="9118843" y="1606528"/>
                </a:lnTo>
                <a:lnTo>
                  <a:pt x="9203468" y="5131579"/>
                </a:lnTo>
                <a:lnTo>
                  <a:pt x="9203468" y="1699311"/>
                </a:lnTo>
                <a:lnTo>
                  <a:pt x="9287754" y="5137017"/>
                </a:lnTo>
                <a:lnTo>
                  <a:pt x="9287754" y="1794132"/>
                </a:lnTo>
                <a:lnTo>
                  <a:pt x="9372380" y="5137357"/>
                </a:lnTo>
                <a:lnTo>
                  <a:pt x="9372380" y="1977998"/>
                </a:lnTo>
                <a:lnTo>
                  <a:pt x="9456666" y="5137697"/>
                </a:lnTo>
                <a:lnTo>
                  <a:pt x="9456666" y="2284553"/>
                </a:lnTo>
                <a:lnTo>
                  <a:pt x="9540952" y="5139396"/>
                </a:lnTo>
                <a:lnTo>
                  <a:pt x="9540952" y="2496627"/>
                </a:lnTo>
                <a:lnTo>
                  <a:pt x="9625577" y="5141095"/>
                </a:lnTo>
                <a:lnTo>
                  <a:pt x="9625577" y="2737930"/>
                </a:lnTo>
                <a:lnTo>
                  <a:pt x="9709863" y="5142115"/>
                </a:lnTo>
                <a:lnTo>
                  <a:pt x="9709863" y="2873535"/>
                </a:lnTo>
                <a:lnTo>
                  <a:pt x="9794489" y="5142795"/>
                </a:lnTo>
                <a:lnTo>
                  <a:pt x="9794489" y="3032930"/>
                </a:lnTo>
                <a:lnTo>
                  <a:pt x="9878775" y="5143474"/>
                </a:lnTo>
                <a:lnTo>
                  <a:pt x="9878775" y="3071674"/>
                </a:lnTo>
                <a:lnTo>
                  <a:pt x="9963400" y="5144494"/>
                </a:lnTo>
                <a:lnTo>
                  <a:pt x="9963400" y="3153241"/>
                </a:lnTo>
                <a:lnTo>
                  <a:pt x="10047686" y="5144834"/>
                </a:lnTo>
                <a:lnTo>
                  <a:pt x="10047686" y="3310937"/>
                </a:lnTo>
                <a:lnTo>
                  <a:pt x="10131972" y="5145513"/>
                </a:lnTo>
                <a:lnTo>
                  <a:pt x="10131972" y="3454019"/>
                </a:lnTo>
                <a:lnTo>
                  <a:pt x="10216598" y="5146533"/>
                </a:lnTo>
                <a:lnTo>
                  <a:pt x="10216598" y="3563455"/>
                </a:lnTo>
                <a:lnTo>
                  <a:pt x="10300883" y="5146533"/>
                </a:lnTo>
                <a:lnTo>
                  <a:pt x="10300883" y="3638904"/>
                </a:lnTo>
                <a:lnTo>
                  <a:pt x="10385509" y="5146533"/>
                </a:lnTo>
                <a:lnTo>
                  <a:pt x="10385509" y="3723190"/>
                </a:lnTo>
                <a:lnTo>
                  <a:pt x="10469795" y="5143814"/>
                </a:lnTo>
                <a:lnTo>
                  <a:pt x="10469795" y="3818691"/>
                </a:lnTo>
                <a:lnTo>
                  <a:pt x="10554421" y="5148572"/>
                </a:lnTo>
                <a:lnTo>
                  <a:pt x="10554421" y="3912833"/>
                </a:lnTo>
                <a:lnTo>
                  <a:pt x="10638707" y="5148572"/>
                </a:lnTo>
                <a:lnTo>
                  <a:pt x="10638707" y="4008674"/>
                </a:lnTo>
                <a:lnTo>
                  <a:pt x="10723332" y="5149252"/>
                </a:lnTo>
                <a:lnTo>
                  <a:pt x="10723332" y="4053196"/>
                </a:lnTo>
                <a:lnTo>
                  <a:pt x="10807618" y="5148912"/>
                </a:lnTo>
                <a:lnTo>
                  <a:pt x="10807618" y="4105195"/>
                </a:lnTo>
                <a:lnTo>
                  <a:pt x="10891904" y="5149592"/>
                </a:lnTo>
                <a:lnTo>
                  <a:pt x="10891904" y="4163652"/>
                </a:lnTo>
                <a:lnTo>
                  <a:pt x="10976530" y="5149592"/>
                </a:lnTo>
                <a:lnTo>
                  <a:pt x="10976530" y="4217350"/>
                </a:lnTo>
                <a:lnTo>
                  <a:pt x="11060815" y="5149592"/>
                </a:lnTo>
                <a:lnTo>
                  <a:pt x="11060815" y="4237062"/>
                </a:lnTo>
                <a:lnTo>
                  <a:pt x="11145441" y="5150272"/>
                </a:lnTo>
                <a:lnTo>
                  <a:pt x="11145441" y="4270368"/>
                </a:lnTo>
                <a:lnTo>
                  <a:pt x="11229727" y="5149592"/>
                </a:lnTo>
                <a:lnTo>
                  <a:pt x="11229727" y="4302655"/>
                </a:lnTo>
                <a:lnTo>
                  <a:pt x="11314353" y="5149932"/>
                </a:lnTo>
                <a:lnTo>
                  <a:pt x="11314353" y="4316590"/>
                </a:lnTo>
                <a:lnTo>
                  <a:pt x="11398638" y="5149932"/>
                </a:lnTo>
                <a:lnTo>
                  <a:pt x="11398638" y="4369948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0485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8742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13821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10" dirty="0">
                <a:latin typeface="Courier New"/>
                <a:cs typeface="Courier New"/>
              </a:rPr>
              <a:t>geom_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line</a:t>
            </a:r>
            <a:r>
              <a:rPr sz="4100" spc="10" dirty="0">
                <a:latin typeface="Courier New"/>
                <a:cs typeface="Courier New"/>
              </a:rPr>
              <a:t>(mapping = </a:t>
            </a:r>
            <a:r>
              <a:rPr sz="4100" spc="5" dirty="0">
                <a:latin typeface="Courier New"/>
                <a:cs typeface="Courier New"/>
              </a:rPr>
              <a:t>aes(year, </a:t>
            </a:r>
            <a:r>
              <a:rPr sz="4100" spc="10" dirty="0">
                <a:latin typeface="Courier New"/>
                <a:cs typeface="Courier New"/>
              </a:rPr>
              <a:t>prop))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2538710" cy="5666105"/>
          </a:xfrm>
          <a:custGeom>
            <a:avLst/>
            <a:gdLst/>
            <a:ahLst/>
            <a:cxnLst/>
            <a:rect l="l" t="t" r="r" b="b"/>
            <a:pathLst>
              <a:path w="12538710" h="5666105">
                <a:moveTo>
                  <a:pt x="0" y="5665844"/>
                </a:moveTo>
                <a:lnTo>
                  <a:pt x="12538539" y="5665844"/>
                </a:lnTo>
                <a:lnTo>
                  <a:pt x="12538539" y="0"/>
                </a:lnTo>
                <a:lnTo>
                  <a:pt x="0" y="0"/>
                </a:lnTo>
                <a:lnTo>
                  <a:pt x="0" y="5665844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90186" y="4790329"/>
            <a:ext cx="11398885" cy="4860925"/>
          </a:xfrm>
          <a:custGeom>
            <a:avLst/>
            <a:gdLst/>
            <a:ahLst/>
            <a:cxnLst/>
            <a:rect l="l" t="t" r="r" b="b"/>
            <a:pathLst>
              <a:path w="11398885" h="4860925">
                <a:moveTo>
                  <a:pt x="0" y="4820945"/>
                </a:moveTo>
                <a:lnTo>
                  <a:pt x="84285" y="4847454"/>
                </a:lnTo>
                <a:lnTo>
                  <a:pt x="168911" y="4860709"/>
                </a:lnTo>
                <a:lnTo>
                  <a:pt x="253197" y="4849833"/>
                </a:lnTo>
                <a:lnTo>
                  <a:pt x="337823" y="4815507"/>
                </a:lnTo>
                <a:lnTo>
                  <a:pt x="422108" y="4798854"/>
                </a:lnTo>
                <a:lnTo>
                  <a:pt x="506394" y="4828422"/>
                </a:lnTo>
                <a:lnTo>
                  <a:pt x="591020" y="4802593"/>
                </a:lnTo>
                <a:lnTo>
                  <a:pt x="675306" y="4755012"/>
                </a:lnTo>
                <a:lnTo>
                  <a:pt x="759931" y="4801573"/>
                </a:lnTo>
                <a:lnTo>
                  <a:pt x="844217" y="4787639"/>
                </a:lnTo>
                <a:lnTo>
                  <a:pt x="928843" y="4814488"/>
                </a:lnTo>
                <a:lnTo>
                  <a:pt x="1013129" y="4831821"/>
                </a:lnTo>
                <a:lnTo>
                  <a:pt x="1097415" y="4779822"/>
                </a:lnTo>
                <a:lnTo>
                  <a:pt x="1182040" y="4777103"/>
                </a:lnTo>
                <a:lnTo>
                  <a:pt x="1266326" y="4791037"/>
                </a:lnTo>
                <a:lnTo>
                  <a:pt x="1350952" y="4809730"/>
                </a:lnTo>
                <a:lnTo>
                  <a:pt x="1435238" y="4817886"/>
                </a:lnTo>
                <a:lnTo>
                  <a:pt x="1519863" y="4788318"/>
                </a:lnTo>
                <a:lnTo>
                  <a:pt x="1604149" y="4791717"/>
                </a:lnTo>
                <a:lnTo>
                  <a:pt x="1688775" y="4814148"/>
                </a:lnTo>
                <a:lnTo>
                  <a:pt x="1773061" y="4784240"/>
                </a:lnTo>
                <a:lnTo>
                  <a:pt x="1857347" y="4768266"/>
                </a:lnTo>
                <a:lnTo>
                  <a:pt x="1941972" y="4753312"/>
                </a:lnTo>
                <a:lnTo>
                  <a:pt x="2026258" y="4782881"/>
                </a:lnTo>
                <a:lnTo>
                  <a:pt x="2110884" y="4754672"/>
                </a:lnTo>
                <a:lnTo>
                  <a:pt x="2195170" y="4744136"/>
                </a:lnTo>
                <a:lnTo>
                  <a:pt x="2279795" y="4743117"/>
                </a:lnTo>
                <a:lnTo>
                  <a:pt x="2364081" y="4693497"/>
                </a:lnTo>
                <a:lnTo>
                  <a:pt x="2448707" y="4754672"/>
                </a:lnTo>
                <a:lnTo>
                  <a:pt x="2532993" y="4704032"/>
                </a:lnTo>
                <a:lnTo>
                  <a:pt x="2617278" y="4620766"/>
                </a:lnTo>
                <a:lnTo>
                  <a:pt x="2701904" y="4636060"/>
                </a:lnTo>
                <a:lnTo>
                  <a:pt x="2786190" y="4613969"/>
                </a:lnTo>
                <a:lnTo>
                  <a:pt x="2870816" y="4607512"/>
                </a:lnTo>
                <a:lnTo>
                  <a:pt x="2955101" y="4639119"/>
                </a:lnTo>
                <a:lnTo>
                  <a:pt x="3039727" y="4647275"/>
                </a:lnTo>
                <a:lnTo>
                  <a:pt x="3124013" y="4657131"/>
                </a:lnTo>
                <a:lnTo>
                  <a:pt x="3208299" y="4698595"/>
                </a:lnTo>
                <a:lnTo>
                  <a:pt x="3292925" y="4725784"/>
                </a:lnTo>
                <a:lnTo>
                  <a:pt x="3377210" y="4749574"/>
                </a:lnTo>
                <a:lnTo>
                  <a:pt x="3461836" y="4743456"/>
                </a:lnTo>
                <a:lnTo>
                  <a:pt x="3546122" y="4759430"/>
                </a:lnTo>
                <a:lnTo>
                  <a:pt x="3630748" y="4769286"/>
                </a:lnTo>
                <a:lnTo>
                  <a:pt x="3715033" y="4785260"/>
                </a:lnTo>
                <a:lnTo>
                  <a:pt x="3799659" y="4790357"/>
                </a:lnTo>
                <a:lnTo>
                  <a:pt x="3883945" y="4815167"/>
                </a:lnTo>
                <a:lnTo>
                  <a:pt x="3968231" y="4808370"/>
                </a:lnTo>
                <a:lnTo>
                  <a:pt x="4052856" y="4802932"/>
                </a:lnTo>
                <a:lnTo>
                  <a:pt x="4137142" y="4805991"/>
                </a:lnTo>
                <a:lnTo>
                  <a:pt x="4221768" y="4804972"/>
                </a:lnTo>
                <a:lnTo>
                  <a:pt x="4306054" y="4790697"/>
                </a:lnTo>
                <a:lnTo>
                  <a:pt x="4390680" y="4779822"/>
                </a:lnTo>
                <a:lnTo>
                  <a:pt x="4474965" y="4767247"/>
                </a:lnTo>
                <a:lnTo>
                  <a:pt x="4559251" y="4724084"/>
                </a:lnTo>
                <a:lnTo>
                  <a:pt x="4643877" y="4644217"/>
                </a:lnTo>
                <a:lnTo>
                  <a:pt x="4728163" y="4548715"/>
                </a:lnTo>
                <a:lnTo>
                  <a:pt x="4812788" y="4433842"/>
                </a:lnTo>
                <a:lnTo>
                  <a:pt x="4897074" y="4267989"/>
                </a:lnTo>
                <a:lnTo>
                  <a:pt x="4981700" y="4094660"/>
                </a:lnTo>
                <a:lnTo>
                  <a:pt x="5065986" y="3917591"/>
                </a:lnTo>
                <a:lnTo>
                  <a:pt x="5150611" y="3746980"/>
                </a:lnTo>
                <a:lnTo>
                  <a:pt x="5234897" y="3444503"/>
                </a:lnTo>
                <a:lnTo>
                  <a:pt x="5319183" y="3269134"/>
                </a:lnTo>
                <a:lnTo>
                  <a:pt x="5403809" y="3022734"/>
                </a:lnTo>
                <a:lnTo>
                  <a:pt x="5488095" y="2738609"/>
                </a:lnTo>
                <a:lnTo>
                  <a:pt x="5572720" y="2390590"/>
                </a:lnTo>
                <a:lnTo>
                  <a:pt x="5657006" y="2143511"/>
                </a:lnTo>
                <a:lnTo>
                  <a:pt x="5741632" y="1889294"/>
                </a:lnTo>
                <a:lnTo>
                  <a:pt x="5825918" y="1465146"/>
                </a:lnTo>
                <a:lnTo>
                  <a:pt x="5910543" y="1189177"/>
                </a:lnTo>
                <a:lnTo>
                  <a:pt x="5994829" y="938019"/>
                </a:lnTo>
                <a:lnTo>
                  <a:pt x="6079115" y="722207"/>
                </a:lnTo>
                <a:lnTo>
                  <a:pt x="6163741" y="496538"/>
                </a:lnTo>
                <a:lnTo>
                  <a:pt x="6248027" y="417010"/>
                </a:lnTo>
                <a:lnTo>
                  <a:pt x="6332652" y="475127"/>
                </a:lnTo>
                <a:lnTo>
                  <a:pt x="6416938" y="476826"/>
                </a:lnTo>
                <a:lnTo>
                  <a:pt x="6501564" y="462212"/>
                </a:lnTo>
                <a:lnTo>
                  <a:pt x="6585850" y="500617"/>
                </a:lnTo>
                <a:lnTo>
                  <a:pt x="6670135" y="796976"/>
                </a:lnTo>
                <a:lnTo>
                  <a:pt x="6754761" y="851014"/>
                </a:lnTo>
                <a:lnTo>
                  <a:pt x="6839047" y="690939"/>
                </a:lnTo>
                <a:lnTo>
                  <a:pt x="6923673" y="675985"/>
                </a:lnTo>
                <a:lnTo>
                  <a:pt x="7007958" y="663071"/>
                </a:lnTo>
                <a:lnTo>
                  <a:pt x="7092584" y="640640"/>
                </a:lnTo>
                <a:lnTo>
                  <a:pt x="7176870" y="421089"/>
                </a:lnTo>
                <a:lnTo>
                  <a:pt x="7261496" y="283784"/>
                </a:lnTo>
                <a:lnTo>
                  <a:pt x="7345782" y="26509"/>
                </a:lnTo>
                <a:lnTo>
                  <a:pt x="7430067" y="43502"/>
                </a:lnTo>
                <a:lnTo>
                  <a:pt x="7514693" y="0"/>
                </a:lnTo>
                <a:lnTo>
                  <a:pt x="7598979" y="199159"/>
                </a:lnTo>
                <a:lnTo>
                  <a:pt x="7683605" y="430605"/>
                </a:lnTo>
                <a:lnTo>
                  <a:pt x="7767890" y="433664"/>
                </a:lnTo>
                <a:lnTo>
                  <a:pt x="7852516" y="500617"/>
                </a:lnTo>
                <a:lnTo>
                  <a:pt x="7936802" y="566890"/>
                </a:lnTo>
                <a:lnTo>
                  <a:pt x="8021088" y="485323"/>
                </a:lnTo>
                <a:lnTo>
                  <a:pt x="8105713" y="615490"/>
                </a:lnTo>
                <a:lnTo>
                  <a:pt x="8189999" y="776585"/>
                </a:lnTo>
                <a:lnTo>
                  <a:pt x="8274625" y="804453"/>
                </a:lnTo>
                <a:lnTo>
                  <a:pt x="8358911" y="969287"/>
                </a:lnTo>
                <a:lnTo>
                  <a:pt x="8443536" y="1055272"/>
                </a:lnTo>
                <a:lnTo>
                  <a:pt x="8527822" y="1066147"/>
                </a:lnTo>
                <a:lnTo>
                  <a:pt x="8612448" y="1151453"/>
                </a:lnTo>
                <a:lnTo>
                  <a:pt x="8696734" y="1113728"/>
                </a:lnTo>
                <a:lnTo>
                  <a:pt x="8781020" y="1156890"/>
                </a:lnTo>
                <a:lnTo>
                  <a:pt x="8865645" y="1418924"/>
                </a:lnTo>
                <a:lnTo>
                  <a:pt x="8949931" y="1453930"/>
                </a:lnTo>
                <a:lnTo>
                  <a:pt x="9034557" y="1539235"/>
                </a:lnTo>
                <a:lnTo>
                  <a:pt x="9118843" y="1606528"/>
                </a:lnTo>
                <a:lnTo>
                  <a:pt x="9203468" y="1699311"/>
                </a:lnTo>
                <a:lnTo>
                  <a:pt x="9287754" y="1794132"/>
                </a:lnTo>
                <a:lnTo>
                  <a:pt x="9372380" y="1977998"/>
                </a:lnTo>
                <a:lnTo>
                  <a:pt x="9456666" y="2284553"/>
                </a:lnTo>
                <a:lnTo>
                  <a:pt x="9540952" y="2496627"/>
                </a:lnTo>
                <a:lnTo>
                  <a:pt x="9625577" y="2737930"/>
                </a:lnTo>
                <a:lnTo>
                  <a:pt x="9709863" y="2873535"/>
                </a:lnTo>
                <a:lnTo>
                  <a:pt x="9794489" y="3032930"/>
                </a:lnTo>
                <a:lnTo>
                  <a:pt x="9878775" y="3071674"/>
                </a:lnTo>
                <a:lnTo>
                  <a:pt x="9963400" y="3153241"/>
                </a:lnTo>
                <a:lnTo>
                  <a:pt x="10047686" y="3310937"/>
                </a:lnTo>
                <a:lnTo>
                  <a:pt x="10131972" y="3454019"/>
                </a:lnTo>
                <a:lnTo>
                  <a:pt x="10216598" y="3563455"/>
                </a:lnTo>
                <a:lnTo>
                  <a:pt x="10300883" y="3638904"/>
                </a:lnTo>
                <a:lnTo>
                  <a:pt x="10385509" y="3723190"/>
                </a:lnTo>
                <a:lnTo>
                  <a:pt x="10469795" y="3818691"/>
                </a:lnTo>
                <a:lnTo>
                  <a:pt x="10554421" y="3912833"/>
                </a:lnTo>
                <a:lnTo>
                  <a:pt x="10638707" y="4008674"/>
                </a:lnTo>
                <a:lnTo>
                  <a:pt x="10723332" y="4053196"/>
                </a:lnTo>
                <a:lnTo>
                  <a:pt x="10807618" y="4105195"/>
                </a:lnTo>
                <a:lnTo>
                  <a:pt x="10891904" y="4163652"/>
                </a:lnTo>
                <a:lnTo>
                  <a:pt x="10976530" y="4217350"/>
                </a:lnTo>
                <a:lnTo>
                  <a:pt x="11060815" y="4237062"/>
                </a:lnTo>
                <a:lnTo>
                  <a:pt x="11145441" y="4270368"/>
                </a:lnTo>
                <a:lnTo>
                  <a:pt x="11229727" y="4302655"/>
                </a:lnTo>
                <a:lnTo>
                  <a:pt x="11314353" y="4316590"/>
                </a:lnTo>
                <a:lnTo>
                  <a:pt x="11398638" y="4369948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4546" y="5307814"/>
            <a:ext cx="621030" cy="371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27115" y="4532714"/>
          <a:ext cx="12628238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277908" y="6978937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group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4546" y="9803845"/>
            <a:ext cx="62103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728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4834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2045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69596" y="10337429"/>
            <a:ext cx="706120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5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7061" y="10732687"/>
            <a:ext cx="745490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0238" y="4532713"/>
            <a:ext cx="10771505" cy="5666105"/>
          </a:xfrm>
          <a:custGeom>
            <a:avLst/>
            <a:gdLst/>
            <a:ahLst/>
            <a:cxnLst/>
            <a:rect l="l" t="t" r="r" b="b"/>
            <a:pathLst>
              <a:path w="10771505" h="5666105">
                <a:moveTo>
                  <a:pt x="0" y="5665843"/>
                </a:moveTo>
                <a:lnTo>
                  <a:pt x="10770918" y="5665843"/>
                </a:lnTo>
                <a:lnTo>
                  <a:pt x="10770918" y="0"/>
                </a:lnTo>
                <a:lnTo>
                  <a:pt x="0" y="0"/>
                </a:lnTo>
                <a:lnTo>
                  <a:pt x="0" y="566584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09639" y="4790329"/>
            <a:ext cx="9792335" cy="4860925"/>
          </a:xfrm>
          <a:custGeom>
            <a:avLst/>
            <a:gdLst/>
            <a:ahLst/>
            <a:cxnLst/>
            <a:rect l="l" t="t" r="r" b="b"/>
            <a:pathLst>
              <a:path w="9792335" h="4860925">
                <a:moveTo>
                  <a:pt x="0" y="4820945"/>
                </a:moveTo>
                <a:lnTo>
                  <a:pt x="72730" y="4847454"/>
                </a:lnTo>
                <a:lnTo>
                  <a:pt x="145121" y="4860709"/>
                </a:lnTo>
                <a:lnTo>
                  <a:pt x="217851" y="4849833"/>
                </a:lnTo>
                <a:lnTo>
                  <a:pt x="290242" y="4815507"/>
                </a:lnTo>
                <a:lnTo>
                  <a:pt x="362632" y="4798854"/>
                </a:lnTo>
                <a:lnTo>
                  <a:pt x="435363" y="4828422"/>
                </a:lnTo>
                <a:lnTo>
                  <a:pt x="507754" y="4802593"/>
                </a:lnTo>
                <a:lnTo>
                  <a:pt x="580484" y="4755012"/>
                </a:lnTo>
                <a:lnTo>
                  <a:pt x="652875" y="4801573"/>
                </a:lnTo>
                <a:lnTo>
                  <a:pt x="725605" y="4787639"/>
                </a:lnTo>
                <a:lnTo>
                  <a:pt x="797996" y="4814488"/>
                </a:lnTo>
                <a:lnTo>
                  <a:pt x="870387" y="4831821"/>
                </a:lnTo>
                <a:lnTo>
                  <a:pt x="943117" y="4779822"/>
                </a:lnTo>
                <a:lnTo>
                  <a:pt x="1015508" y="4777103"/>
                </a:lnTo>
                <a:lnTo>
                  <a:pt x="1088238" y="4791037"/>
                </a:lnTo>
                <a:lnTo>
                  <a:pt x="1160629" y="4809730"/>
                </a:lnTo>
                <a:lnTo>
                  <a:pt x="1233020" y="4817886"/>
                </a:lnTo>
                <a:lnTo>
                  <a:pt x="1305750" y="4788318"/>
                </a:lnTo>
                <a:lnTo>
                  <a:pt x="1378141" y="4791717"/>
                </a:lnTo>
                <a:lnTo>
                  <a:pt x="1450871" y="4814148"/>
                </a:lnTo>
                <a:lnTo>
                  <a:pt x="1523262" y="4784240"/>
                </a:lnTo>
                <a:lnTo>
                  <a:pt x="1595992" y="4768266"/>
                </a:lnTo>
                <a:lnTo>
                  <a:pt x="1668383" y="4753312"/>
                </a:lnTo>
                <a:lnTo>
                  <a:pt x="1740774" y="4782881"/>
                </a:lnTo>
                <a:lnTo>
                  <a:pt x="1813504" y="4754672"/>
                </a:lnTo>
                <a:lnTo>
                  <a:pt x="1885895" y="4744136"/>
                </a:lnTo>
                <a:lnTo>
                  <a:pt x="1958625" y="4743117"/>
                </a:lnTo>
                <a:lnTo>
                  <a:pt x="2031016" y="4693497"/>
                </a:lnTo>
                <a:lnTo>
                  <a:pt x="2103407" y="4754672"/>
                </a:lnTo>
                <a:lnTo>
                  <a:pt x="2176137" y="4704032"/>
                </a:lnTo>
                <a:lnTo>
                  <a:pt x="2248528" y="4620766"/>
                </a:lnTo>
                <a:lnTo>
                  <a:pt x="2321258" y="4636060"/>
                </a:lnTo>
                <a:lnTo>
                  <a:pt x="2393649" y="4613969"/>
                </a:lnTo>
                <a:lnTo>
                  <a:pt x="2466380" y="4607512"/>
                </a:lnTo>
                <a:lnTo>
                  <a:pt x="2538770" y="4639119"/>
                </a:lnTo>
                <a:lnTo>
                  <a:pt x="2611161" y="4647275"/>
                </a:lnTo>
                <a:lnTo>
                  <a:pt x="2683891" y="4657131"/>
                </a:lnTo>
                <a:lnTo>
                  <a:pt x="2756282" y="4698595"/>
                </a:lnTo>
                <a:lnTo>
                  <a:pt x="2829013" y="4725784"/>
                </a:lnTo>
                <a:lnTo>
                  <a:pt x="2901403" y="4749574"/>
                </a:lnTo>
                <a:lnTo>
                  <a:pt x="2973794" y="4743456"/>
                </a:lnTo>
                <a:lnTo>
                  <a:pt x="3046524" y="4759430"/>
                </a:lnTo>
                <a:lnTo>
                  <a:pt x="3118915" y="4769286"/>
                </a:lnTo>
                <a:lnTo>
                  <a:pt x="3191646" y="4785260"/>
                </a:lnTo>
                <a:lnTo>
                  <a:pt x="3264036" y="4790357"/>
                </a:lnTo>
                <a:lnTo>
                  <a:pt x="3336767" y="4815167"/>
                </a:lnTo>
                <a:lnTo>
                  <a:pt x="3409157" y="4808370"/>
                </a:lnTo>
                <a:lnTo>
                  <a:pt x="3481548" y="4802932"/>
                </a:lnTo>
                <a:lnTo>
                  <a:pt x="3554279" y="4805991"/>
                </a:lnTo>
                <a:lnTo>
                  <a:pt x="3626669" y="4804972"/>
                </a:lnTo>
                <a:lnTo>
                  <a:pt x="3699400" y="4790697"/>
                </a:lnTo>
                <a:lnTo>
                  <a:pt x="3771790" y="4779822"/>
                </a:lnTo>
                <a:lnTo>
                  <a:pt x="3844181" y="4767247"/>
                </a:lnTo>
                <a:lnTo>
                  <a:pt x="3916912" y="4724084"/>
                </a:lnTo>
                <a:lnTo>
                  <a:pt x="3989302" y="4644217"/>
                </a:lnTo>
                <a:lnTo>
                  <a:pt x="4062033" y="4548715"/>
                </a:lnTo>
                <a:lnTo>
                  <a:pt x="4134423" y="4433842"/>
                </a:lnTo>
                <a:lnTo>
                  <a:pt x="4207154" y="4267989"/>
                </a:lnTo>
                <a:lnTo>
                  <a:pt x="4279545" y="4094660"/>
                </a:lnTo>
                <a:lnTo>
                  <a:pt x="4351935" y="3917591"/>
                </a:lnTo>
                <a:lnTo>
                  <a:pt x="4424666" y="3746980"/>
                </a:lnTo>
                <a:lnTo>
                  <a:pt x="4497056" y="3444503"/>
                </a:lnTo>
                <a:lnTo>
                  <a:pt x="4569787" y="3269134"/>
                </a:lnTo>
                <a:lnTo>
                  <a:pt x="4642178" y="3022734"/>
                </a:lnTo>
                <a:lnTo>
                  <a:pt x="4714568" y="2738609"/>
                </a:lnTo>
                <a:lnTo>
                  <a:pt x="4787299" y="2390590"/>
                </a:lnTo>
                <a:lnTo>
                  <a:pt x="4859689" y="2143511"/>
                </a:lnTo>
                <a:lnTo>
                  <a:pt x="4932420" y="1889294"/>
                </a:lnTo>
                <a:lnTo>
                  <a:pt x="5004811" y="1465146"/>
                </a:lnTo>
                <a:lnTo>
                  <a:pt x="5077541" y="1189177"/>
                </a:lnTo>
                <a:lnTo>
                  <a:pt x="5149932" y="938019"/>
                </a:lnTo>
                <a:lnTo>
                  <a:pt x="5222322" y="722207"/>
                </a:lnTo>
                <a:lnTo>
                  <a:pt x="5295053" y="496538"/>
                </a:lnTo>
                <a:lnTo>
                  <a:pt x="5367444" y="417010"/>
                </a:lnTo>
                <a:lnTo>
                  <a:pt x="5440174" y="475127"/>
                </a:lnTo>
                <a:lnTo>
                  <a:pt x="5512565" y="476826"/>
                </a:lnTo>
                <a:lnTo>
                  <a:pt x="5584955" y="462212"/>
                </a:lnTo>
                <a:lnTo>
                  <a:pt x="5657686" y="500617"/>
                </a:lnTo>
                <a:lnTo>
                  <a:pt x="5730077" y="796976"/>
                </a:lnTo>
                <a:lnTo>
                  <a:pt x="5802807" y="851014"/>
                </a:lnTo>
                <a:lnTo>
                  <a:pt x="5875198" y="690939"/>
                </a:lnTo>
                <a:lnTo>
                  <a:pt x="5947928" y="675985"/>
                </a:lnTo>
                <a:lnTo>
                  <a:pt x="6020319" y="663071"/>
                </a:lnTo>
                <a:lnTo>
                  <a:pt x="6092710" y="640640"/>
                </a:lnTo>
                <a:lnTo>
                  <a:pt x="6165440" y="421089"/>
                </a:lnTo>
                <a:lnTo>
                  <a:pt x="6237831" y="283784"/>
                </a:lnTo>
                <a:lnTo>
                  <a:pt x="6310561" y="26509"/>
                </a:lnTo>
                <a:lnTo>
                  <a:pt x="6382952" y="43502"/>
                </a:lnTo>
                <a:lnTo>
                  <a:pt x="6455682" y="0"/>
                </a:lnTo>
                <a:lnTo>
                  <a:pt x="6528073" y="199159"/>
                </a:lnTo>
                <a:lnTo>
                  <a:pt x="6600464" y="430605"/>
                </a:lnTo>
                <a:lnTo>
                  <a:pt x="6673194" y="433664"/>
                </a:lnTo>
                <a:lnTo>
                  <a:pt x="6745585" y="500617"/>
                </a:lnTo>
                <a:lnTo>
                  <a:pt x="6818315" y="566890"/>
                </a:lnTo>
                <a:lnTo>
                  <a:pt x="6890706" y="485323"/>
                </a:lnTo>
                <a:lnTo>
                  <a:pt x="6963097" y="615490"/>
                </a:lnTo>
                <a:lnTo>
                  <a:pt x="7035827" y="776585"/>
                </a:lnTo>
                <a:lnTo>
                  <a:pt x="7108218" y="804453"/>
                </a:lnTo>
                <a:lnTo>
                  <a:pt x="7180948" y="969287"/>
                </a:lnTo>
                <a:lnTo>
                  <a:pt x="7253339" y="1055272"/>
                </a:lnTo>
                <a:lnTo>
                  <a:pt x="7326069" y="1066147"/>
                </a:lnTo>
                <a:lnTo>
                  <a:pt x="7398460" y="1151453"/>
                </a:lnTo>
                <a:lnTo>
                  <a:pt x="7470851" y="1113728"/>
                </a:lnTo>
                <a:lnTo>
                  <a:pt x="7543581" y="1156890"/>
                </a:lnTo>
                <a:lnTo>
                  <a:pt x="7615972" y="1418924"/>
                </a:lnTo>
                <a:lnTo>
                  <a:pt x="7688702" y="1453930"/>
                </a:lnTo>
                <a:lnTo>
                  <a:pt x="7761093" y="1539235"/>
                </a:lnTo>
                <a:lnTo>
                  <a:pt x="7833484" y="1606528"/>
                </a:lnTo>
                <a:lnTo>
                  <a:pt x="7906214" y="1699311"/>
                </a:lnTo>
                <a:lnTo>
                  <a:pt x="7978605" y="1794132"/>
                </a:lnTo>
                <a:lnTo>
                  <a:pt x="8051335" y="1977998"/>
                </a:lnTo>
                <a:lnTo>
                  <a:pt x="8123726" y="2284553"/>
                </a:lnTo>
                <a:lnTo>
                  <a:pt x="8196457" y="2496627"/>
                </a:lnTo>
                <a:lnTo>
                  <a:pt x="8268847" y="2737930"/>
                </a:lnTo>
                <a:lnTo>
                  <a:pt x="8341238" y="2873535"/>
                </a:lnTo>
                <a:lnTo>
                  <a:pt x="8413968" y="3032930"/>
                </a:lnTo>
                <a:lnTo>
                  <a:pt x="8486359" y="3071674"/>
                </a:lnTo>
                <a:lnTo>
                  <a:pt x="8559090" y="3153241"/>
                </a:lnTo>
                <a:lnTo>
                  <a:pt x="8631480" y="3310937"/>
                </a:lnTo>
                <a:lnTo>
                  <a:pt x="8703871" y="3454019"/>
                </a:lnTo>
                <a:lnTo>
                  <a:pt x="8776601" y="3563455"/>
                </a:lnTo>
                <a:lnTo>
                  <a:pt x="8848992" y="3638904"/>
                </a:lnTo>
                <a:lnTo>
                  <a:pt x="8921723" y="3723190"/>
                </a:lnTo>
                <a:lnTo>
                  <a:pt x="8994113" y="3818691"/>
                </a:lnTo>
                <a:lnTo>
                  <a:pt x="9066844" y="3912833"/>
                </a:lnTo>
                <a:lnTo>
                  <a:pt x="9139234" y="4008674"/>
                </a:lnTo>
                <a:lnTo>
                  <a:pt x="9211625" y="4053196"/>
                </a:lnTo>
                <a:lnTo>
                  <a:pt x="9284356" y="4105195"/>
                </a:lnTo>
                <a:lnTo>
                  <a:pt x="9356746" y="4163652"/>
                </a:lnTo>
                <a:lnTo>
                  <a:pt x="9429477" y="4217350"/>
                </a:lnTo>
                <a:lnTo>
                  <a:pt x="9501867" y="4237062"/>
                </a:lnTo>
                <a:lnTo>
                  <a:pt x="9574258" y="4270368"/>
                </a:lnTo>
                <a:lnTo>
                  <a:pt x="9646989" y="4302655"/>
                </a:lnTo>
                <a:lnTo>
                  <a:pt x="9719379" y="4316590"/>
                </a:lnTo>
                <a:lnTo>
                  <a:pt x="9792110" y="4369948"/>
                </a:lnTo>
              </a:path>
            </a:pathLst>
          </a:custGeom>
          <a:ln w="36365">
            <a:solidFill>
              <a:srgbClr val="00BF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4546" y="8626909"/>
            <a:ext cx="621030" cy="1499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4546" y="7520657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44546" y="6414066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4546" y="5307814"/>
            <a:ext cx="6210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27115" y="4532714"/>
          <a:ext cx="10858497" cy="575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9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9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3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333333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8766D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33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333333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876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657076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8140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59544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60948" y="10267084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3080" y="10646709"/>
            <a:ext cx="745490" cy="47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-65" dirty="0">
                <a:latin typeface="Arial"/>
                <a:cs typeface="Arial"/>
              </a:rPr>
              <a:t>y</a:t>
            </a:r>
            <a:r>
              <a:rPr sz="2950" spc="-10" dirty="0">
                <a:latin typeface="Arial"/>
                <a:cs typeface="Arial"/>
              </a:rPr>
              <a:t>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77908" y="6978936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37183" y="6432758"/>
            <a:ext cx="596265" cy="47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-5" dirty="0">
                <a:latin typeface="Arial"/>
                <a:cs typeface="Arial"/>
              </a:rPr>
              <a:t>s</a:t>
            </a:r>
            <a:r>
              <a:rPr sz="2950" spc="-95" dirty="0">
                <a:latin typeface="Arial"/>
                <a:cs typeface="Arial"/>
              </a:rPr>
              <a:t>e</a:t>
            </a:r>
            <a:r>
              <a:rPr sz="2950" spc="-5" dirty="0">
                <a:latin typeface="Arial"/>
                <a:cs typeface="Arial"/>
              </a:rPr>
              <a:t>x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849883" y="7048034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49883" y="7048034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908680" y="7341675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689" y="0"/>
                </a:lnTo>
              </a:path>
            </a:pathLst>
          </a:custGeom>
          <a:ln w="36365">
            <a:solidFill>
              <a:srgbClr val="F876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849883" y="7635316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49883" y="7635316"/>
            <a:ext cx="587375" cy="587375"/>
          </a:xfrm>
          <a:custGeom>
            <a:avLst/>
            <a:gdLst/>
            <a:ahLst/>
            <a:cxnLst/>
            <a:rect l="l" t="t" r="r" b="b"/>
            <a:pathLst>
              <a:path w="587375" h="587375">
                <a:moveTo>
                  <a:pt x="0" y="587281"/>
                </a:moveTo>
                <a:lnTo>
                  <a:pt x="587281" y="587281"/>
                </a:lnTo>
                <a:lnTo>
                  <a:pt x="587281" y="0"/>
                </a:lnTo>
                <a:lnTo>
                  <a:pt x="0" y="0"/>
                </a:lnTo>
                <a:lnTo>
                  <a:pt x="0" y="587281"/>
                </a:lnTo>
                <a:close/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08680" y="7928957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689" y="0"/>
                </a:lnTo>
              </a:path>
            </a:pathLst>
          </a:custGeom>
          <a:ln w="36365">
            <a:solidFill>
              <a:srgbClr val="00BF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6610710" y="7132874"/>
            <a:ext cx="212725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10710" y="7720156"/>
            <a:ext cx="28067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86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00"/>
              </a:spcBef>
            </a:pPr>
            <a:r>
              <a:rPr sz="4100" spc="5" dirty="0">
                <a:latin typeface="Courier New"/>
                <a:cs typeface="Courier New"/>
              </a:rPr>
              <a:t>babynames %&gt;%</a:t>
            </a:r>
            <a:endParaRPr sz="4100">
              <a:latin typeface="Courier New"/>
              <a:cs typeface="Courier New"/>
            </a:endParaRPr>
          </a:p>
          <a:p>
            <a:pPr marL="913130" marR="8181975">
              <a:lnSpc>
                <a:spcPct val="137400"/>
              </a:lnSpc>
            </a:pP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839"/>
              </a:spcBef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prop,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color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3148" y="5130531"/>
            <a:ext cx="6182995" cy="5073650"/>
          </a:xfrm>
          <a:custGeom>
            <a:avLst/>
            <a:gdLst/>
            <a:ahLst/>
            <a:cxnLst/>
            <a:rect l="l" t="t" r="r" b="b"/>
            <a:pathLst>
              <a:path w="6182995" h="5073650">
                <a:moveTo>
                  <a:pt x="0" y="5073463"/>
                </a:moveTo>
                <a:lnTo>
                  <a:pt x="6182774" y="5073463"/>
                </a:lnTo>
                <a:lnTo>
                  <a:pt x="6182774" y="0"/>
                </a:lnTo>
                <a:lnTo>
                  <a:pt x="0" y="0"/>
                </a:lnTo>
                <a:lnTo>
                  <a:pt x="0" y="507346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3147" y="9470062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83147" y="8479363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3147" y="7488665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3147" y="6497967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3147" y="5507268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5" h="18414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6876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6876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62201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201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27865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27865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93190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83147" y="9974588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3147" y="8983889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83147" y="7993191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3147" y="7002152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3147" y="6011454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5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4214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9538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9538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94863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94863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0528" y="5130531"/>
            <a:ext cx="0" cy="4791075"/>
          </a:xfrm>
          <a:custGeom>
            <a:avLst/>
            <a:gdLst/>
            <a:ahLst/>
            <a:cxnLst/>
            <a:rect l="l" t="t" r="r" b="b"/>
            <a:pathLst>
              <a:path h="4791075">
                <a:moveTo>
                  <a:pt x="0" y="0"/>
                </a:moveTo>
                <a:lnTo>
                  <a:pt x="0" y="4790527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60528" y="9991750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243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2146" y="9939242"/>
            <a:ext cx="4912995" cy="34925"/>
          </a:xfrm>
          <a:custGeom>
            <a:avLst/>
            <a:gdLst/>
            <a:ahLst/>
            <a:cxnLst/>
            <a:rect l="l" t="t" r="r" b="b"/>
            <a:pathLst>
              <a:path w="4912995" h="34925">
                <a:moveTo>
                  <a:pt x="-18182" y="17163"/>
                </a:moveTo>
                <a:lnTo>
                  <a:pt x="4930891" y="17163"/>
                </a:lnTo>
              </a:path>
            </a:pathLst>
          </a:custGeom>
          <a:ln w="70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52164" y="5130531"/>
            <a:ext cx="6182995" cy="5073650"/>
          </a:xfrm>
          <a:custGeom>
            <a:avLst/>
            <a:gdLst/>
            <a:ahLst/>
            <a:cxnLst/>
            <a:rect l="l" t="t" r="r" b="b"/>
            <a:pathLst>
              <a:path w="6182994" h="5073650">
                <a:moveTo>
                  <a:pt x="0" y="5073463"/>
                </a:moveTo>
                <a:lnTo>
                  <a:pt x="6182774" y="5073463"/>
                </a:lnTo>
                <a:lnTo>
                  <a:pt x="6182774" y="0"/>
                </a:lnTo>
                <a:lnTo>
                  <a:pt x="0" y="0"/>
                </a:lnTo>
                <a:lnTo>
                  <a:pt x="0" y="507346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52166" y="9470062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52166" y="8479363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52166" y="7488665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52166" y="6497967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5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52166" y="5507268"/>
            <a:ext cx="6182995" cy="18415"/>
          </a:xfrm>
          <a:custGeom>
            <a:avLst/>
            <a:gdLst/>
            <a:ahLst/>
            <a:cxnLst/>
            <a:rect l="l" t="t" r="r" b="b"/>
            <a:pathLst>
              <a:path w="6182994" h="18414">
                <a:moveTo>
                  <a:pt x="0" y="18012"/>
                </a:moveTo>
                <a:lnTo>
                  <a:pt x="6182773" y="18012"/>
                </a:lnTo>
                <a:lnTo>
                  <a:pt x="6182773" y="0"/>
                </a:lnTo>
                <a:lnTo>
                  <a:pt x="0" y="0"/>
                </a:lnTo>
                <a:lnTo>
                  <a:pt x="0" y="18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65894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531219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196543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862209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180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752166" y="9974588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52166" y="8983889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752166" y="7993191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752166" y="7002152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52166" y="6011454"/>
            <a:ext cx="6182995" cy="0"/>
          </a:xfrm>
          <a:custGeom>
            <a:avLst/>
            <a:gdLst/>
            <a:ahLst/>
            <a:cxnLst/>
            <a:rect l="l" t="t" r="r" b="b"/>
            <a:pathLst>
              <a:path w="6182994">
                <a:moveTo>
                  <a:pt x="0" y="0"/>
                </a:moveTo>
                <a:lnTo>
                  <a:pt x="6182773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3231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698556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63881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029547" y="5130531"/>
            <a:ext cx="0" cy="5073650"/>
          </a:xfrm>
          <a:custGeom>
            <a:avLst/>
            <a:gdLst/>
            <a:ahLst/>
            <a:cxnLst/>
            <a:rect l="l" t="t" r="r" b="b"/>
            <a:pathLst>
              <a:path h="5073650">
                <a:moveTo>
                  <a:pt x="0" y="5073463"/>
                </a:moveTo>
                <a:lnTo>
                  <a:pt x="0" y="0"/>
                </a:lnTo>
              </a:path>
            </a:pathLst>
          </a:custGeom>
          <a:ln w="3636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033231" y="5361297"/>
            <a:ext cx="5621020" cy="4352925"/>
          </a:xfrm>
          <a:custGeom>
            <a:avLst/>
            <a:gdLst/>
            <a:ahLst/>
            <a:cxnLst/>
            <a:rect l="l" t="t" r="r" b="b"/>
            <a:pathLst>
              <a:path w="5621019" h="4352925">
                <a:moveTo>
                  <a:pt x="0" y="4316929"/>
                </a:moveTo>
                <a:lnTo>
                  <a:pt x="41463" y="4340380"/>
                </a:lnTo>
                <a:lnTo>
                  <a:pt x="83266" y="4352615"/>
                </a:lnTo>
                <a:lnTo>
                  <a:pt x="124729" y="4342759"/>
                </a:lnTo>
                <a:lnTo>
                  <a:pt x="166532" y="4312171"/>
                </a:lnTo>
                <a:lnTo>
                  <a:pt x="207995" y="4296878"/>
                </a:lnTo>
                <a:lnTo>
                  <a:pt x="249798" y="4323727"/>
                </a:lnTo>
                <a:lnTo>
                  <a:pt x="291601" y="4300616"/>
                </a:lnTo>
                <a:lnTo>
                  <a:pt x="333064" y="4257793"/>
                </a:lnTo>
                <a:lnTo>
                  <a:pt x="374868" y="4299257"/>
                </a:lnTo>
                <a:lnTo>
                  <a:pt x="416331" y="4287022"/>
                </a:lnTo>
                <a:lnTo>
                  <a:pt x="458134" y="4311152"/>
                </a:lnTo>
                <a:lnTo>
                  <a:pt x="499597" y="4326785"/>
                </a:lnTo>
                <a:lnTo>
                  <a:pt x="541400" y="4279884"/>
                </a:lnTo>
                <a:lnTo>
                  <a:pt x="582863" y="4277505"/>
                </a:lnTo>
                <a:lnTo>
                  <a:pt x="624666" y="4290080"/>
                </a:lnTo>
                <a:lnTo>
                  <a:pt x="666129" y="4307073"/>
                </a:lnTo>
                <a:lnTo>
                  <a:pt x="707933" y="4314211"/>
                </a:lnTo>
                <a:lnTo>
                  <a:pt x="749396" y="4287701"/>
                </a:lnTo>
                <a:lnTo>
                  <a:pt x="791199" y="4290760"/>
                </a:lnTo>
                <a:lnTo>
                  <a:pt x="832662" y="4310812"/>
                </a:lnTo>
                <a:lnTo>
                  <a:pt x="874465" y="4283963"/>
                </a:lnTo>
                <a:lnTo>
                  <a:pt x="915928" y="4270028"/>
                </a:lnTo>
                <a:lnTo>
                  <a:pt x="957731" y="4256094"/>
                </a:lnTo>
                <a:lnTo>
                  <a:pt x="999194" y="4282603"/>
                </a:lnTo>
                <a:lnTo>
                  <a:pt x="1040997" y="4257793"/>
                </a:lnTo>
                <a:lnTo>
                  <a:pt x="1082461" y="4247937"/>
                </a:lnTo>
                <a:lnTo>
                  <a:pt x="1124264" y="4247258"/>
                </a:lnTo>
                <a:lnTo>
                  <a:pt x="1165727" y="4202736"/>
                </a:lnTo>
                <a:lnTo>
                  <a:pt x="1207530" y="4257454"/>
                </a:lnTo>
                <a:lnTo>
                  <a:pt x="1248993" y="4212252"/>
                </a:lnTo>
                <a:lnTo>
                  <a:pt x="1290796" y="4137482"/>
                </a:lnTo>
                <a:lnTo>
                  <a:pt x="1332259" y="4151417"/>
                </a:lnTo>
                <a:lnTo>
                  <a:pt x="1374062" y="4131704"/>
                </a:lnTo>
                <a:lnTo>
                  <a:pt x="1415526" y="4125587"/>
                </a:lnTo>
                <a:lnTo>
                  <a:pt x="1457329" y="4154135"/>
                </a:lnTo>
                <a:lnTo>
                  <a:pt x="1498792" y="4161612"/>
                </a:lnTo>
                <a:lnTo>
                  <a:pt x="1540595" y="4170109"/>
                </a:lnTo>
                <a:lnTo>
                  <a:pt x="1582058" y="4207494"/>
                </a:lnTo>
                <a:lnTo>
                  <a:pt x="1623861" y="4231624"/>
                </a:lnTo>
                <a:lnTo>
                  <a:pt x="1665324" y="4253035"/>
                </a:lnTo>
                <a:lnTo>
                  <a:pt x="1707127" y="4247598"/>
                </a:lnTo>
                <a:lnTo>
                  <a:pt x="1748591" y="4261872"/>
                </a:lnTo>
                <a:lnTo>
                  <a:pt x="1790394" y="4270708"/>
                </a:lnTo>
                <a:lnTo>
                  <a:pt x="1831857" y="4284982"/>
                </a:lnTo>
                <a:lnTo>
                  <a:pt x="1873660" y="4289401"/>
                </a:lnTo>
                <a:lnTo>
                  <a:pt x="1915123" y="4311831"/>
                </a:lnTo>
                <a:lnTo>
                  <a:pt x="1956926" y="4305714"/>
                </a:lnTo>
                <a:lnTo>
                  <a:pt x="1998389" y="4300616"/>
                </a:lnTo>
                <a:lnTo>
                  <a:pt x="2040192" y="4303335"/>
                </a:lnTo>
                <a:lnTo>
                  <a:pt x="2081656" y="4302315"/>
                </a:lnTo>
                <a:lnTo>
                  <a:pt x="2123459" y="4289740"/>
                </a:lnTo>
                <a:lnTo>
                  <a:pt x="2164922" y="4280224"/>
                </a:lnTo>
                <a:lnTo>
                  <a:pt x="2206725" y="4268669"/>
                </a:lnTo>
                <a:lnTo>
                  <a:pt x="2248188" y="4229925"/>
                </a:lnTo>
                <a:lnTo>
                  <a:pt x="2289991" y="4158554"/>
                </a:lnTo>
                <a:lnTo>
                  <a:pt x="2331454" y="4072908"/>
                </a:lnTo>
                <a:lnTo>
                  <a:pt x="2373257" y="3970270"/>
                </a:lnTo>
                <a:lnTo>
                  <a:pt x="2414721" y="3821750"/>
                </a:lnTo>
                <a:lnTo>
                  <a:pt x="2456524" y="3666773"/>
                </a:lnTo>
                <a:lnTo>
                  <a:pt x="2497987" y="3508057"/>
                </a:lnTo>
                <a:lnTo>
                  <a:pt x="2539790" y="3355119"/>
                </a:lnTo>
                <a:lnTo>
                  <a:pt x="2581253" y="3084589"/>
                </a:lnTo>
                <a:lnTo>
                  <a:pt x="2623056" y="2927573"/>
                </a:lnTo>
                <a:lnTo>
                  <a:pt x="2664519" y="2706662"/>
                </a:lnTo>
                <a:lnTo>
                  <a:pt x="2706322" y="2452445"/>
                </a:lnTo>
                <a:lnTo>
                  <a:pt x="2747786" y="2140792"/>
                </a:lnTo>
                <a:lnTo>
                  <a:pt x="2789589" y="1919541"/>
                </a:lnTo>
                <a:lnTo>
                  <a:pt x="2831052" y="1691494"/>
                </a:lnTo>
                <a:lnTo>
                  <a:pt x="2872855" y="1311868"/>
                </a:lnTo>
                <a:lnTo>
                  <a:pt x="2914318" y="1064788"/>
                </a:lnTo>
                <a:lnTo>
                  <a:pt x="2956121" y="839799"/>
                </a:lnTo>
                <a:lnTo>
                  <a:pt x="2997584" y="646757"/>
                </a:lnTo>
                <a:lnTo>
                  <a:pt x="3039387" y="444539"/>
                </a:lnTo>
                <a:lnTo>
                  <a:pt x="3080851" y="373508"/>
                </a:lnTo>
                <a:lnTo>
                  <a:pt x="3122654" y="425507"/>
                </a:lnTo>
                <a:lnTo>
                  <a:pt x="3164117" y="426866"/>
                </a:lnTo>
                <a:lnTo>
                  <a:pt x="3205920" y="413952"/>
                </a:lnTo>
                <a:lnTo>
                  <a:pt x="3247383" y="448278"/>
                </a:lnTo>
                <a:lnTo>
                  <a:pt x="3289186" y="713370"/>
                </a:lnTo>
                <a:lnTo>
                  <a:pt x="3330649" y="761971"/>
                </a:lnTo>
                <a:lnTo>
                  <a:pt x="3372452" y="618889"/>
                </a:lnTo>
                <a:lnTo>
                  <a:pt x="3413915" y="605294"/>
                </a:lnTo>
                <a:lnTo>
                  <a:pt x="3455719" y="593739"/>
                </a:lnTo>
                <a:lnTo>
                  <a:pt x="3497182" y="573687"/>
                </a:lnTo>
                <a:lnTo>
                  <a:pt x="3538985" y="376907"/>
                </a:lnTo>
                <a:lnTo>
                  <a:pt x="3580448" y="253877"/>
                </a:lnTo>
                <a:lnTo>
                  <a:pt x="3622251" y="23790"/>
                </a:lnTo>
                <a:lnTo>
                  <a:pt x="3663714" y="39084"/>
                </a:lnTo>
                <a:lnTo>
                  <a:pt x="3705517" y="0"/>
                </a:lnTo>
                <a:lnTo>
                  <a:pt x="3746980" y="178427"/>
                </a:lnTo>
                <a:lnTo>
                  <a:pt x="3788784" y="385403"/>
                </a:lnTo>
                <a:lnTo>
                  <a:pt x="3830247" y="388462"/>
                </a:lnTo>
                <a:lnTo>
                  <a:pt x="3872050" y="448278"/>
                </a:lnTo>
                <a:lnTo>
                  <a:pt x="3913513" y="507754"/>
                </a:lnTo>
                <a:lnTo>
                  <a:pt x="3955316" y="434683"/>
                </a:lnTo>
                <a:lnTo>
                  <a:pt x="3996779" y="551256"/>
                </a:lnTo>
                <a:lnTo>
                  <a:pt x="4038582" y="695358"/>
                </a:lnTo>
                <a:lnTo>
                  <a:pt x="4080045" y="720168"/>
                </a:lnTo>
                <a:lnTo>
                  <a:pt x="4121848" y="867668"/>
                </a:lnTo>
                <a:lnTo>
                  <a:pt x="4163312" y="944816"/>
                </a:lnTo>
                <a:lnTo>
                  <a:pt x="4205115" y="954672"/>
                </a:lnTo>
                <a:lnTo>
                  <a:pt x="4246578" y="1031141"/>
                </a:lnTo>
                <a:lnTo>
                  <a:pt x="4288381" y="997155"/>
                </a:lnTo>
                <a:lnTo>
                  <a:pt x="4329844" y="1035900"/>
                </a:lnTo>
                <a:lnTo>
                  <a:pt x="4371647" y="1270404"/>
                </a:lnTo>
                <a:lnTo>
                  <a:pt x="4413110" y="1302012"/>
                </a:lnTo>
                <a:lnTo>
                  <a:pt x="4454913" y="1378481"/>
                </a:lnTo>
                <a:lnTo>
                  <a:pt x="4496377" y="1438296"/>
                </a:lnTo>
                <a:lnTo>
                  <a:pt x="4538180" y="1521903"/>
                </a:lnTo>
                <a:lnTo>
                  <a:pt x="4579983" y="1606528"/>
                </a:lnTo>
                <a:lnTo>
                  <a:pt x="4621446" y="1771361"/>
                </a:lnTo>
                <a:lnTo>
                  <a:pt x="4663249" y="2045630"/>
                </a:lnTo>
                <a:lnTo>
                  <a:pt x="4704712" y="2235613"/>
                </a:lnTo>
                <a:lnTo>
                  <a:pt x="4746515" y="2451426"/>
                </a:lnTo>
                <a:lnTo>
                  <a:pt x="4787978" y="2573096"/>
                </a:lnTo>
                <a:lnTo>
                  <a:pt x="4829781" y="2715838"/>
                </a:lnTo>
                <a:lnTo>
                  <a:pt x="4871245" y="2750504"/>
                </a:lnTo>
                <a:lnTo>
                  <a:pt x="4913048" y="2823575"/>
                </a:lnTo>
                <a:lnTo>
                  <a:pt x="4954511" y="2964957"/>
                </a:lnTo>
                <a:lnTo>
                  <a:pt x="4996314" y="3092746"/>
                </a:lnTo>
                <a:lnTo>
                  <a:pt x="5037777" y="3190626"/>
                </a:lnTo>
                <a:lnTo>
                  <a:pt x="5079580" y="3258259"/>
                </a:lnTo>
                <a:lnTo>
                  <a:pt x="5121043" y="3334048"/>
                </a:lnTo>
                <a:lnTo>
                  <a:pt x="5162846" y="3419353"/>
                </a:lnTo>
                <a:lnTo>
                  <a:pt x="5204310" y="3503639"/>
                </a:lnTo>
                <a:lnTo>
                  <a:pt x="5246113" y="3589624"/>
                </a:lnTo>
                <a:lnTo>
                  <a:pt x="5287576" y="3629388"/>
                </a:lnTo>
                <a:lnTo>
                  <a:pt x="5329379" y="3675949"/>
                </a:lnTo>
                <a:lnTo>
                  <a:pt x="5370842" y="3728288"/>
                </a:lnTo>
                <a:lnTo>
                  <a:pt x="5412645" y="3776209"/>
                </a:lnTo>
                <a:lnTo>
                  <a:pt x="5454108" y="3793881"/>
                </a:lnTo>
                <a:lnTo>
                  <a:pt x="5495911" y="3823789"/>
                </a:lnTo>
                <a:lnTo>
                  <a:pt x="5537375" y="3853017"/>
                </a:lnTo>
                <a:lnTo>
                  <a:pt x="5579178" y="3865253"/>
                </a:lnTo>
                <a:lnTo>
                  <a:pt x="5620641" y="3913173"/>
                </a:lnTo>
              </a:path>
            </a:pathLst>
          </a:custGeom>
          <a:ln w="363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83148" y="4532712"/>
            <a:ext cx="6182995" cy="598170"/>
          </a:xfrm>
          <a:custGeom>
            <a:avLst/>
            <a:gdLst/>
            <a:ahLst/>
            <a:cxnLst/>
            <a:rect l="l" t="t" r="r" b="b"/>
            <a:pathLst>
              <a:path w="6182995" h="598170">
                <a:moveTo>
                  <a:pt x="0" y="597817"/>
                </a:moveTo>
                <a:lnTo>
                  <a:pt x="6182774" y="597817"/>
                </a:lnTo>
                <a:lnTo>
                  <a:pt x="6182774" y="0"/>
                </a:lnTo>
                <a:lnTo>
                  <a:pt x="0" y="0"/>
                </a:lnTo>
                <a:lnTo>
                  <a:pt x="0" y="5978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52164" y="4532712"/>
            <a:ext cx="6182995" cy="598170"/>
          </a:xfrm>
          <a:custGeom>
            <a:avLst/>
            <a:gdLst/>
            <a:ahLst/>
            <a:cxnLst/>
            <a:rect l="l" t="t" r="r" b="b"/>
            <a:pathLst>
              <a:path w="6182994" h="598170">
                <a:moveTo>
                  <a:pt x="0" y="597817"/>
                </a:moveTo>
                <a:lnTo>
                  <a:pt x="6182774" y="597817"/>
                </a:lnTo>
                <a:lnTo>
                  <a:pt x="6182774" y="0"/>
                </a:lnTo>
                <a:lnTo>
                  <a:pt x="0" y="0"/>
                </a:lnTo>
                <a:lnTo>
                  <a:pt x="0" y="59781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381072" y="4622992"/>
            <a:ext cx="660273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6334760" algn="l"/>
              </a:tabLst>
            </a:pPr>
            <a:r>
              <a:rPr sz="2400" spc="5" dirty="0">
                <a:solidFill>
                  <a:srgbClr val="1A1A1A"/>
                </a:solidFill>
                <a:latin typeface="Arial"/>
                <a:cs typeface="Arial"/>
              </a:rPr>
              <a:t>F	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664214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29538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94863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660528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311312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976636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642301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307626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1033231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698556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363881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029547" y="10203994"/>
            <a:ext cx="0" cy="933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93122"/>
                </a:moveTo>
                <a:lnTo>
                  <a:pt x="0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2345654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4011319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5676644" y="10272521"/>
            <a:ext cx="706120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07797" y="5802653"/>
            <a:ext cx="621030" cy="435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0.03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290025" y="9974588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290025" y="8983889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290025" y="7993191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290025" y="7002152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90025" y="6011454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122" y="0"/>
                </a:lnTo>
              </a:path>
            </a:pathLst>
          </a:custGeom>
          <a:ln w="3636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0286429" y="10272521"/>
            <a:ext cx="1099820" cy="848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4D4D4D"/>
                </a:solidFill>
                <a:latin typeface="Arial"/>
                <a:cs typeface="Arial"/>
              </a:rPr>
              <a:t>1880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950" spc="-25" dirty="0">
                <a:latin typeface="Arial"/>
                <a:cs typeface="Arial"/>
              </a:rPr>
              <a:t>year</a:t>
            </a:r>
            <a:endParaRPr sz="29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154073" y="7280734"/>
            <a:ext cx="399415" cy="7734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955"/>
              </a:lnSpc>
            </a:pPr>
            <a:r>
              <a:rPr sz="2950" spc="-5" dirty="0">
                <a:latin typeface="Arial"/>
                <a:cs typeface="Arial"/>
              </a:rPr>
              <a:t>prop</a:t>
            </a:r>
            <a:endParaRPr sz="295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8511446" y="9666637"/>
            <a:ext cx="1266767" cy="1462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929320" y="549103"/>
            <a:ext cx="18214340" cy="3744595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13130" marR="4412615" indent="-628650">
              <a:lnSpc>
                <a:spcPts val="6759"/>
              </a:lnSpc>
              <a:spcBef>
                <a:spcPts val="490"/>
              </a:spcBef>
            </a:pPr>
            <a:r>
              <a:rPr sz="4100" spc="5" dirty="0">
                <a:latin typeface="Courier New"/>
                <a:cs typeface="Courier New"/>
              </a:rPr>
              <a:t>babynames </a:t>
            </a:r>
            <a:r>
              <a:rPr sz="4100" spc="10" dirty="0">
                <a:latin typeface="Courier New"/>
                <a:cs typeface="Courier New"/>
              </a:rPr>
              <a:t>%&gt;% </a:t>
            </a:r>
            <a:r>
              <a:rPr sz="4100" spc="5" dirty="0">
                <a:latin typeface="Courier New"/>
                <a:cs typeface="Courier New"/>
              </a:rPr>
              <a:t>filter(name </a:t>
            </a:r>
            <a:r>
              <a:rPr sz="4100" spc="10" dirty="0">
                <a:latin typeface="Courier New"/>
                <a:cs typeface="Courier New"/>
              </a:rPr>
              <a:t>== </a:t>
            </a:r>
            <a:r>
              <a:rPr sz="4100" spc="5" dirty="0">
                <a:latin typeface="Courier New"/>
                <a:cs typeface="Courier New"/>
              </a:rPr>
              <a:t>"Michael") </a:t>
            </a:r>
            <a:r>
              <a:rPr sz="4100" spc="10" dirty="0">
                <a:latin typeface="Courier New"/>
                <a:cs typeface="Courier New"/>
              </a:rPr>
              <a:t>%&gt;%  </a:t>
            </a:r>
            <a:r>
              <a:rPr sz="4100" spc="5" dirty="0">
                <a:latin typeface="Courier New"/>
                <a:cs typeface="Courier New"/>
              </a:rPr>
              <a:t>ggplot() </a:t>
            </a:r>
            <a:r>
              <a:rPr sz="4100" spc="10" dirty="0">
                <a:latin typeface="Courier New"/>
                <a:cs typeface="Courier New"/>
              </a:rPr>
              <a:t>+</a:t>
            </a:r>
            <a:endParaRPr sz="4100">
              <a:latin typeface="Courier New"/>
              <a:cs typeface="Courier New"/>
            </a:endParaRPr>
          </a:p>
          <a:p>
            <a:pPr marL="1541780" marR="4725035">
              <a:lnSpc>
                <a:spcPts val="6759"/>
              </a:lnSpc>
            </a:pPr>
            <a:r>
              <a:rPr sz="4100" spc="5" dirty="0">
                <a:latin typeface="Courier New"/>
                <a:cs typeface="Courier New"/>
              </a:rPr>
              <a:t>geom_line(mapping </a:t>
            </a:r>
            <a:r>
              <a:rPr sz="4100" spc="10" dirty="0">
                <a:latin typeface="Courier New"/>
                <a:cs typeface="Courier New"/>
              </a:rPr>
              <a:t>= </a:t>
            </a:r>
            <a:r>
              <a:rPr sz="4100" spc="5" dirty="0">
                <a:latin typeface="Courier New"/>
                <a:cs typeface="Courier New"/>
              </a:rPr>
              <a:t>aes(year, prop))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+  </a:t>
            </a:r>
            <a:r>
              <a:rPr sz="4100" spc="5" dirty="0">
                <a:solidFill>
                  <a:srgbClr val="0365C0"/>
                </a:solidFill>
                <a:latin typeface="Courier New"/>
                <a:cs typeface="Courier New"/>
              </a:rPr>
              <a:t>facet_wrap(~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sex)</a:t>
            </a:r>
            <a:endParaRPr sz="4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6669</Words>
  <Application>Microsoft Office PowerPoint</Application>
  <PresentationFormat>Custom</PresentationFormat>
  <Paragraphs>2476</Paragraphs>
  <Slides>153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0" baseType="lpstr">
      <vt:lpstr>Arial</vt:lpstr>
      <vt:lpstr>Calibri</vt:lpstr>
      <vt:lpstr>Cambria</vt:lpstr>
      <vt:lpstr>Courier New</vt:lpstr>
      <vt:lpstr>Times New Roman</vt:lpstr>
      <vt:lpstr>Trebuchet MS</vt:lpstr>
      <vt:lpstr>Office Theme</vt:lpstr>
      <vt:lpstr>Introduction</vt:lpstr>
      <vt:lpstr>Rstudio Basics  </vt:lpstr>
      <vt:lpstr>Environment</vt:lpstr>
      <vt:lpstr>Outputs (plot)</vt:lpstr>
      <vt:lpstr>Markdown Code Chunks</vt:lpstr>
      <vt:lpstr>Transform Data with</vt:lpstr>
      <vt:lpstr>babynames.csv Names and sex of babies born in the US from 1880  to 2017. 1.9M rows.</vt:lpstr>
      <vt:lpstr>babynames</vt:lpstr>
      <vt:lpstr>Proportion of boys with the name Garrett</vt:lpstr>
      <vt:lpstr>(Applied) Data Science</vt:lpstr>
      <vt:lpstr>Import data</vt:lpstr>
      <vt:lpstr>babynames.csv</vt:lpstr>
      <vt:lpstr>babynames.csv</vt:lpstr>
      <vt:lpstr>Import Click Import Dataset From Text (readr)…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Your Turn 1</vt:lpstr>
      <vt:lpstr>babynames</vt:lpstr>
      <vt:lpstr>write_csv()</vt:lpstr>
      <vt:lpstr>(Applied) Data Science</vt:lpstr>
      <vt:lpstr>babynames</vt:lpstr>
      <vt:lpstr>Proportion of boys with the name Garrett</vt:lpstr>
      <vt:lpstr>PowerPoint Presentation</vt:lpstr>
      <vt:lpstr>PowerPoint Presentation</vt:lpstr>
      <vt:lpstr>PowerPoint Presentation</vt:lpstr>
      <vt:lpstr>How to isolate?</vt:lpstr>
      <vt:lpstr>dplyr</vt:lpstr>
      <vt:lpstr>dplyr</vt:lpstr>
      <vt:lpstr>Isolating data</vt:lpstr>
      <vt:lpstr>select()</vt:lpstr>
      <vt:lpstr>select()</vt:lpstr>
      <vt:lpstr>select()</vt:lpstr>
      <vt:lpstr>Your Turn 2</vt:lpstr>
      <vt:lpstr>select(babynames, n)</vt:lpstr>
      <vt:lpstr>select() helpers</vt:lpstr>
      <vt:lpstr>select() helpers</vt:lpstr>
      <vt:lpstr>select() helpers</vt:lpstr>
      <vt:lpstr>Quiz</vt:lpstr>
      <vt:lpstr>Quiz</vt:lpstr>
      <vt:lpstr>filter()</vt:lpstr>
      <vt:lpstr>filter()</vt:lpstr>
      <vt:lpstr>common syntax</vt:lpstr>
      <vt:lpstr>filter()</vt:lpstr>
      <vt:lpstr>filter()</vt:lpstr>
      <vt:lpstr>Logical tests</vt:lpstr>
      <vt:lpstr>PowerPoint Presentation</vt:lpstr>
      <vt:lpstr>PowerPoint Presentation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Logical tests</vt:lpstr>
      <vt:lpstr>Your Turn 3</vt:lpstr>
      <vt:lpstr>filter(babynames, prop &gt;= 0.08)</vt:lpstr>
      <vt:lpstr>Two common mistakes</vt:lpstr>
      <vt:lpstr>filter()</vt:lpstr>
      <vt:lpstr>filter()</vt:lpstr>
      <vt:lpstr>Boolean operators</vt:lpstr>
      <vt:lpstr>x &gt;= 2 &amp; x &lt; 3</vt:lpstr>
      <vt:lpstr>Your Turn 4</vt:lpstr>
      <vt:lpstr>filter(babynames, name == "Sue", sex == "M")</vt:lpstr>
      <vt:lpstr>Two more common mistakes</vt:lpstr>
      <vt:lpstr>PowerPoint Presentation</vt:lpstr>
      <vt:lpstr>arrange()</vt:lpstr>
      <vt:lpstr>arrange()</vt:lpstr>
      <vt:lpstr>arrange()</vt:lpstr>
      <vt:lpstr>desc()</vt:lpstr>
      <vt:lpstr>PowerPoint Presentation</vt:lpstr>
      <vt:lpstr>arrange(babynames, n, prop)</vt:lpstr>
      <vt:lpstr>arrange(babynames, desc(n))</vt:lpstr>
      <vt:lpstr>PowerPoint Presentation</vt:lpstr>
      <vt:lpstr>Steps</vt:lpstr>
      <vt:lpstr>Steps</vt:lpstr>
      <vt:lpstr>Steps</vt:lpstr>
      <vt:lpstr>The pipe operator %&gt;%</vt:lpstr>
      <vt:lpstr>Pipes</vt:lpstr>
      <vt:lpstr>foo_foo &lt;- little_bunny()</vt:lpstr>
      <vt:lpstr>Shortcut to type %&gt;%</vt:lpstr>
      <vt:lpstr>Your Turn 5</vt:lpstr>
      <vt:lpstr>PowerPoint Presentation</vt:lpstr>
      <vt:lpstr>Payoff!</vt:lpstr>
      <vt:lpstr>Your Turn 6 - Exam</vt:lpstr>
      <vt:lpstr>PowerPoint Presentation</vt:lpstr>
      <vt:lpstr>Plotting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most popular names?</vt:lpstr>
      <vt:lpstr>Quiz</vt:lpstr>
      <vt:lpstr>Deriving information</vt:lpstr>
      <vt:lpstr>summarise()</vt:lpstr>
      <vt:lpstr>summarise()</vt:lpstr>
      <vt:lpstr>Your Turn 7</vt:lpstr>
      <vt:lpstr>babynames %&gt;% filter(name == "Khaleesi") %&gt;%  summarise(total = sum(n), first = min(year))</vt:lpstr>
      <vt:lpstr>Summary functions</vt:lpstr>
      <vt:lpstr>n()</vt:lpstr>
      <vt:lpstr>n_distinct()</vt:lpstr>
      <vt:lpstr>How should we define popularity?</vt:lpstr>
      <vt:lpstr>babynames %&gt;%</vt:lpstr>
      <vt:lpstr>PowerPoint Presentation</vt:lpstr>
      <vt:lpstr>Grouping cases</vt:lpstr>
      <vt:lpstr>03-Transform-Exercises.Rmd</vt:lpstr>
      <vt:lpstr>pollution</vt:lpstr>
      <vt:lpstr>PowerPoint Presentation</vt:lpstr>
      <vt:lpstr>PowerPoint Presentation</vt:lpstr>
      <vt:lpstr>PowerPoint Presentation</vt:lpstr>
      <vt:lpstr>PowerPoint Presentation</vt:lpstr>
      <vt:lpstr>group_by()</vt:lpstr>
      <vt:lpstr>group_by()</vt:lpstr>
      <vt:lpstr>group_by()</vt:lpstr>
      <vt:lpstr>group_by()</vt:lpstr>
      <vt:lpstr>ungroup()</vt:lpstr>
      <vt:lpstr>Your Turn 8</vt:lpstr>
      <vt:lpstr>babynames %&gt;%  group_by(name, sex) %&gt;% summarise(total = sum(n)) %&gt;%  arrange(desc(total))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What was the top ranked  name for each year?</vt:lpstr>
      <vt:lpstr>Quiz</vt:lpstr>
      <vt:lpstr>mutate()</vt:lpstr>
      <vt:lpstr>mutate()</vt:lpstr>
      <vt:lpstr>mutate()</vt:lpstr>
      <vt:lpstr>babynames %&gt;%  mutate(rank =</vt:lpstr>
      <vt:lpstr>Vectorized functions</vt:lpstr>
      <vt:lpstr>min_rank()</vt:lpstr>
      <vt:lpstr>PowerPoint Presentation</vt:lpstr>
      <vt:lpstr>babynames %&gt;%</vt:lpstr>
      <vt:lpstr>PowerPoint Presentation</vt:lpstr>
      <vt:lpstr>babynames %&gt;%  group_by(year) %&gt;% mutate(rank = min_rank(desc(prop))) %&gt;%  filter(rank == 1)</vt:lpstr>
      <vt:lpstr>Recap: Single table verbs</vt:lpstr>
      <vt:lpstr>PowerPoint Presentation</vt:lpstr>
      <vt:lpstr>select()</vt:lpstr>
      <vt:lpstr>$</vt:lpstr>
      <vt:lpstr>$</vt:lpstr>
      <vt:lpstr>pull()</vt:lpstr>
      <vt:lpstr>Transform Data with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cp:lastModifiedBy>Arnold, Geoffrey</cp:lastModifiedBy>
  <cp:revision>4</cp:revision>
  <dcterms:created xsi:type="dcterms:W3CDTF">2019-10-29T13:55:24Z</dcterms:created>
  <dcterms:modified xsi:type="dcterms:W3CDTF">2024-09-10T17:04:11Z</dcterms:modified>
</cp:coreProperties>
</file>